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x-msvide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67" r:id="rId6"/>
    <p:sldId id="277" r:id="rId7"/>
    <p:sldId id="268" r:id="rId8"/>
    <p:sldId id="271" r:id="rId9"/>
    <p:sldId id="259" r:id="rId10"/>
    <p:sldId id="261" r:id="rId11"/>
    <p:sldId id="272" r:id="rId12"/>
    <p:sldId id="278" r:id="rId13"/>
    <p:sldId id="274" r:id="rId14"/>
    <p:sldId id="276" r:id="rId15"/>
    <p:sldId id="275" r:id="rId16"/>
    <p:sldId id="260" r:id="rId17"/>
    <p:sldId id="263" r:id="rId18"/>
  </p:sldIdLst>
  <p:sldSz cx="12192000" cy="6858000"/>
  <p:notesSz cx="6858000" cy="9144000"/>
  <p:embeddedFontLs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맑은 고딕" panose="020B0503020000020004" pitchFamily="50" charset="-127"/>
      <p:regular r:id="rId24"/>
      <p:bold r:id="rId25"/>
    </p:embeddedFont>
    <p:embeddedFont>
      <p:font typeface="Pinyon Script" panose="020B0600000101010101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A74E"/>
    <a:srgbClr val="7D858D"/>
    <a:srgbClr val="CFCDCD"/>
    <a:srgbClr val="A1A1A0"/>
    <a:srgbClr val="E5646E"/>
    <a:srgbClr val="FF808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91335" autoAdjust="0"/>
  </p:normalViewPr>
  <p:slideViewPr>
    <p:cSldViewPr snapToGrid="0">
      <p:cViewPr>
        <p:scale>
          <a:sx n="50" d="100"/>
          <a:sy n="50" d="100"/>
        </p:scale>
        <p:origin x="872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motorcycle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motorcycle ratio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7F5-499D-9E18-55B0E6F5F08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7F5-499D-9E18-55B0E6F5F089}"/>
              </c:ext>
            </c:extLst>
          </c:dPt>
          <c:cat>
            <c:strRef>
              <c:f>Sheet1!$A$2:$A$3</c:f>
              <c:strCache>
                <c:ptCount val="2"/>
                <c:pt idx="0">
                  <c:v>possession</c:v>
                </c:pt>
                <c:pt idx="1">
                  <c:v>No possession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66.7</c:v>
                </c:pt>
                <c:pt idx="1">
                  <c:v>33.299999999999997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99D-9E18-55B0E6F5F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0.42224</cdr:x>
      <cdr:y>0.45661</cdr:y>
    </cdr:from>
    <cdr:to>
      <cdr:x>0.59352</cdr:x>
      <cdr:y>0.57666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60641C7-354C-413B-B02D-A94846D5663A}"/>
            </a:ext>
          </a:extLst>
        </cdr:cNvPr>
        <cdr:cNvSpPr txBox="1"/>
      </cdr:nvSpPr>
      <cdr:spPr>
        <a:xfrm xmlns:a="http://schemas.openxmlformats.org/drawingml/2006/main">
          <a:off x="2070871" y="1394605"/>
          <a:ext cx="840024" cy="3666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800" b="1" dirty="0">
              <a:solidFill>
                <a:schemeClr val="tx1"/>
              </a:solidFill>
            </a:rPr>
            <a:t>66.7%</a:t>
          </a:r>
          <a:endParaRPr lang="ko-KR" altLang="en-US" sz="1800" b="1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237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14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469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베트남에 적합한 형태를 구축하기 위한 </a:t>
            </a:r>
            <a:r>
              <a:rPr lang="ko-KR" altLang="en-US" dirty="0" err="1"/>
              <a:t>껀터</a:t>
            </a:r>
            <a:r>
              <a:rPr lang="ko-KR" altLang="en-US" dirty="0"/>
              <a:t> 대학의 실험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9360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a94e3b38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9a94e3b38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694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/>
              <a:t>사각지대 정의</a:t>
            </a:r>
            <a:r>
              <a:rPr lang="en-US" altLang="ko-KR" sz="110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/>
              <a:t>우리가 정의한 사각지대는 운전자 혹은 보행자가 전방을 볼 수 없는 영역을 말합니다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예를 들어 전방에 커브가 있는 경우 </a:t>
            </a:r>
            <a:r>
              <a:rPr lang="en-US" altLang="ko-KR" sz="1100" dirty="0"/>
              <a:t>100m </a:t>
            </a:r>
            <a:r>
              <a:rPr lang="ko-KR" altLang="en-US" sz="1100" dirty="0"/>
              <a:t>전방에서 볼 수 없는 영역이나 어두운 길들을 말합니다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/>
              <a:t>The blind spot we defined refers to the area where drivers or pedestrians cannot see ahead. For example, if there is a curve ahead, it refers to areas or dark roads that cannot be seen 100 meters ahead.</a:t>
            </a:r>
            <a:endParaRPr lang="ko-KR" altLang="en-US" sz="1100" dirty="0"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864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/>
              <a:t>사각지대 정의</a:t>
            </a:r>
            <a:r>
              <a:rPr lang="en-US" altLang="ko-KR" sz="110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/>
              <a:t>우리가 정의한 사각지대는 운전자 혹은 보행자가 전방을 볼 수 없는 영역을 말합니다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예를 들어 전방에 커브가 있는 경우 </a:t>
            </a:r>
            <a:r>
              <a:rPr lang="en-US" altLang="ko-KR" sz="1100" dirty="0"/>
              <a:t>100m </a:t>
            </a:r>
            <a:r>
              <a:rPr lang="ko-KR" altLang="en-US" sz="1100" dirty="0"/>
              <a:t>전방에서 볼 수 없는 영역이나 어두운 길들을 말합니다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/>
              <a:t>The blind spot we defined refers to the area where drivers or pedestrians cannot see ahead. For example, if there is a curve ahead, it refers to areas or dark roads that cannot be seen 100 meters ahead.</a:t>
            </a:r>
            <a:endParaRPr lang="ko-KR" altLang="en-US" sz="1100" dirty="0"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0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300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3.wdp"/><Relationship Id="rId3" Type="http://schemas.openxmlformats.org/officeDocument/2006/relationships/image" Target="../media/image1.jpg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5" Type="http://schemas.microsoft.com/office/2007/relationships/hdphoto" Target="../media/hdphoto8.wdp"/><Relationship Id="rId10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7.wdp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microsoft.com/office/2007/relationships/hdphoto" Target="../media/hdphoto9.wdp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10.wdp"/><Relationship Id="rId4" Type="http://schemas.openxmlformats.org/officeDocument/2006/relationships/image" Target="../media/image28.png"/><Relationship Id="rId9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9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microsoft.com/office/2007/relationships/hdphoto" Target="../media/hdphoto11.wdp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12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" name="Google Shape;85;p13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2162324"/>
            <a:ext cx="12192000" cy="2396700"/>
          </a:xfrm>
          <a:prstGeom prst="rect">
            <a:avLst/>
          </a:prstGeom>
          <a:solidFill>
            <a:srgbClr val="7B7B7B">
              <a:alpha val="80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3794542" y="2252999"/>
            <a:ext cx="5069029" cy="1954555"/>
            <a:chOff x="3950952" y="3784974"/>
            <a:chExt cx="5069029" cy="1954555"/>
          </a:xfrm>
        </p:grpSpPr>
        <p:sp>
          <p:nvSpPr>
            <p:cNvPr id="88" name="Google Shape;88;p13"/>
            <p:cNvSpPr txBox="1"/>
            <p:nvPr/>
          </p:nvSpPr>
          <p:spPr>
            <a:xfrm>
              <a:off x="3950952" y="5108586"/>
              <a:ext cx="5069029" cy="63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 dirty="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Smart Mirror System</a:t>
              </a:r>
              <a:endParaRPr sz="35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4779997" y="3784974"/>
              <a:ext cx="28311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dirty="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S.M.S</a:t>
              </a:r>
              <a:endParaRPr sz="80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8278152" y="6592992"/>
            <a:ext cx="209203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Deajeon</a:t>
            </a:r>
            <a:r>
              <a:rPr 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Univ. Computer Science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0573015" y="6581961"/>
            <a:ext cx="16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Honggyo</a:t>
            </a:r>
            <a:r>
              <a:rPr 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Lee, </a:t>
            </a: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Hamin</a:t>
            </a:r>
            <a:r>
              <a:rPr 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278152" y="6346771"/>
            <a:ext cx="24303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Deajeon</a:t>
            </a:r>
            <a:r>
              <a:rPr 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Univ. </a:t>
            </a: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Linc</a:t>
            </a:r>
            <a:r>
              <a:rPr 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3.0 Industrial Parks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0827015" y="6336002"/>
            <a:ext cx="12464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Younghoon Yoon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90" y="160342"/>
            <a:ext cx="591884" cy="59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786" y="198442"/>
            <a:ext cx="534710" cy="512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p18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" name="Google Shape;189;p18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" name="Google Shape;191;p18"/>
          <p:cNvSpPr txBox="1"/>
          <p:nvPr/>
        </p:nvSpPr>
        <p:spPr>
          <a:xfrm>
            <a:off x="309760" y="291563"/>
            <a:ext cx="45849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S.M.S operation Scenario</a:t>
            </a:r>
            <a:endParaRPr sz="28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779327" y="1508926"/>
            <a:ext cx="103161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B48F48-5053-411F-99D8-5EF48A78809C}"/>
              </a:ext>
            </a:extLst>
          </p:cNvPr>
          <p:cNvGrpSpPr/>
          <p:nvPr/>
        </p:nvGrpSpPr>
        <p:grpSpPr>
          <a:xfrm>
            <a:off x="7511025" y="908620"/>
            <a:ext cx="4031154" cy="3291480"/>
            <a:chOff x="6712130" y="524809"/>
            <a:chExt cx="5407484" cy="4415267"/>
          </a:xfrm>
        </p:grpSpPr>
        <p:pic>
          <p:nvPicPr>
            <p:cNvPr id="11" name="Picture 2" descr="디바이스마트,MCU보드/전자키트 &gt; 센서모듈 &gt; 라이다/거리/초음파/라인 &gt; 레이다(RADAR),빌리브마이크론 주식회사,모션 감지 레이다 센서 MRS-10G,10MHz에서 동작하는 도플러 방식의 레이더 센서 모듈 / 10GHz microwave radar RF &amp; 시그널 프로세서 / 감지 거리: 최대 10m(RCS 1m2의 성인 기준), 감지 객체의 감지 거리 출력">
              <a:extLst>
                <a:ext uri="{FF2B5EF4-FFF2-40B4-BE49-F238E27FC236}">
                  <a16:creationId xmlns:a16="http://schemas.microsoft.com/office/drawing/2014/main" id="{CE6B2136-32EE-41AB-A769-6C441DC88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3333" y1="26000" x2="70000" y2="26444"/>
                          <a14:foregroundMark x1="70000" y1="26444" x2="80181" y2="25313"/>
                          <a14:foregroundMark x1="86062" y1="24924" x2="89556" y2="39333"/>
                          <a14:foregroundMark x1="89556" y1="39333" x2="81778" y2="69111"/>
                          <a14:foregroundMark x1="81778" y1="69111" x2="65333" y2="69111"/>
                          <a14:foregroundMark x1="65333" y1="69111" x2="54000" y2="57778"/>
                          <a14:foregroundMark x1="54000" y1="57778" x2="54000" y2="28000"/>
                          <a14:foregroundMark x1="10667" y1="26444" x2="11556" y2="66889"/>
                          <a14:foregroundMark x1="10000" y1="69333" x2="25333" y2="68667"/>
                          <a14:foregroundMark x1="25333" y1="68667" x2="26667" y2="68667"/>
                          <a14:foregroundMark x1="79778" y1="32667" x2="84222" y2="34889"/>
                          <a14:foregroundMark x1="81333" y1="52667" x2="82667" y2="51111"/>
                          <a14:backgroundMark x1="80444" y1="24889" x2="86222" y2="24667"/>
                          <a14:backgroundMark x1="79778" y1="25111" x2="79778" y2="25111"/>
                          <a14:backgroundMark x1="79333" y1="24889" x2="79333" y2="2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2341" y="1915748"/>
              <a:ext cx="1597273" cy="1597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디바이스마트,전원/파워/배터리 &gt; 솔라패널 &gt; 5V,SZH,태양 전지 판 5V 200mA 84 x 112 mm [SZH-SPB004],5V / 200mA / 84 x 112 mm / 1W">
              <a:extLst>
                <a:ext uri="{FF2B5EF4-FFF2-40B4-BE49-F238E27FC236}">
                  <a16:creationId xmlns:a16="http://schemas.microsoft.com/office/drawing/2014/main" id="{0A800C0D-A851-4EA0-8F1E-4D89962CC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6681" y="854968"/>
              <a:ext cx="983908" cy="98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디바이스마트,오픈소스/코딩교육 &gt; 아두이노 &gt; 호환보드,SZH,아두이노 우노 R3 호환보드 [SZH-EK002],아두이노우노 호환보드! Arduino Uno (R3)의 기능을 그대로 재현한 고품질 호환보드,1.5m USB 케이블이 포함되어 있습니다. (※해외 수입 상품으로 재고 소진 시 5일 이상 소요 될 수 있습니다.)">
              <a:extLst>
                <a:ext uri="{FF2B5EF4-FFF2-40B4-BE49-F238E27FC236}">
                  <a16:creationId xmlns:a16="http://schemas.microsoft.com/office/drawing/2014/main" id="{BB497BBC-8D75-4125-AC8A-993956742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2500" y1="73556" x2="43333" y2="77111"/>
                          <a14:foregroundMark x1="70000" y1="32000" x2="69000" y2="32444"/>
                          <a14:foregroundMark x1="73833" y1="30444" x2="75833" y2="32889"/>
                          <a14:foregroundMark x1="67833" y1="30000" x2="66167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9580" y="3818830"/>
              <a:ext cx="1494995" cy="1121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6B9476E-6799-487D-B40B-44A5B9159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091" b="93723" l="9208" r="89936">
                          <a14:foregroundMark x1="70450" y1="10390" x2="55638" y2="20313"/>
                          <a14:foregroundMark x1="11306" y1="54405" x2="9422" y2="57792"/>
                          <a14:foregroundMark x1="32334" y1="91342" x2="32334" y2="91342"/>
                          <a14:foregroundMark x1="19486" y1="73810" x2="19486" y2="73810"/>
                          <a14:foregroundMark x1="31692" y1="93939" x2="31692" y2="93939"/>
                          <a14:foregroundMark x1="72377" y1="9307" x2="72377" y2="9307"/>
                          <a14:foregroundMark x1="69807" y1="9307" x2="69807" y2="9307"/>
                          <a14:foregroundMark x1="68522" y1="9091" x2="68522" y2="9091"/>
                          <a14:foregroundMark x1="67880" y1="10390" x2="67880" y2="10390"/>
                          <a14:foregroundMark x1="9995" y1="52381" x2="9208" y2="53247"/>
                          <a14:foregroundMark x1="16488" y1="45238" x2="9995" y2="52381"/>
                          <a14:backgroundMark x1="46895" y1="29654" x2="30193" y2="37013"/>
                          <a14:backgroundMark x1="44754" y1="27922" x2="53319" y2="25758"/>
                          <a14:backgroundMark x1="50964" y1="24026" x2="50964" y2="24026"/>
                          <a14:backgroundMark x1="50107" y1="24026" x2="52248" y2="23377"/>
                          <a14:backgroundMark x1="53105" y1="23160" x2="54818" y2="22078"/>
                          <a14:backgroundMark x1="30835" y1="37662" x2="25482" y2="42208"/>
                          <a14:backgroundMark x1="24197" y1="41775" x2="20771" y2="43939"/>
                          <a14:backgroundMark x1="26124" y1="40909" x2="21627" y2="42208"/>
                          <a14:backgroundMark x1="23126" y1="42641" x2="18844" y2="45887"/>
                          <a14:backgroundMark x1="20343" y1="45238" x2="18092" y2="46443"/>
                          <a14:backgroundMark x1="55675" y1="22944" x2="52891" y2="22944"/>
                          <a14:backgroundMark x1="11135" y1="52381" x2="11135" y2="52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7077" y="524809"/>
              <a:ext cx="1190318" cy="1177575"/>
            </a:xfrm>
            <a:prstGeom prst="rect">
              <a:avLst/>
            </a:prstGeom>
          </p:spPr>
        </p:pic>
        <p:pic>
          <p:nvPicPr>
            <p:cNvPr id="15" name="Picture 10" descr="https://www.devicemart.co.kr/data/collect_img/kind_0/goods/large/2848.jpg">
              <a:extLst>
                <a:ext uri="{FF2B5EF4-FFF2-40B4-BE49-F238E27FC236}">
                  <a16:creationId xmlns:a16="http://schemas.microsoft.com/office/drawing/2014/main" id="{1AD89289-BF24-48C0-9EF6-7298198BD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51833" y1="48444" x2="53833" y2="49333"/>
                          <a14:foregroundMark x1="59833" y1="29111" x2="57000" y2="32000"/>
                          <a14:foregroundMark x1="63759" y1="35778" x2="63500" y2="36000"/>
                          <a14:foregroundMark x1="64278" y1="35333" x2="63759" y2="35778"/>
                          <a14:foregroundMark x1="68167" y1="32000" x2="64278" y2="35333"/>
                          <a14:foregroundMark x1="58625" y1="46889" x2="56833" y2="48667"/>
                          <a14:foregroundMark x1="59521" y1="46000" x2="58625" y2="46889"/>
                          <a14:foregroundMark x1="60417" y1="45111" x2="59521" y2="46000"/>
                          <a14:foregroundMark x1="62432" y1="43111" x2="60417" y2="45111"/>
                          <a14:foregroundMark x1="70271" y1="35333" x2="62432" y2="43111"/>
                          <a14:foregroundMark x1="70495" y1="35111" x2="70271" y2="35333"/>
                          <a14:foregroundMark x1="71167" y1="34444" x2="70495" y2="35111"/>
                          <a14:foregroundMark x1="43479" y1="49778" x2="42833" y2="50444"/>
                          <a14:foregroundMark x1="44341" y1="48889" x2="43479" y2="49778"/>
                          <a14:foregroundMark x1="44765" y1="48452" x2="44341" y2="48889"/>
                          <a14:foregroundMark x1="46281" y1="46889" x2="45147" y2="48058"/>
                          <a14:foregroundMark x1="47359" y1="45778" x2="46281" y2="46889"/>
                          <a14:foregroundMark x1="49084" y1="44000" x2="47359" y2="45778"/>
                          <a14:foregroundMark x1="51024" y1="42000" x2="49084" y2="44000"/>
                          <a14:foregroundMark x1="59000" y1="33778" x2="51024" y2="42000"/>
                          <a14:backgroundMark x1="49500" y1="42000" x2="49500" y2="42000"/>
                          <a14:backgroundMark x1="48333" y1="44000" x2="48333" y2="44000"/>
                          <a14:backgroundMark x1="46500" y1="45778" x2="46500" y2="45778"/>
                          <a14:backgroundMark x1="45333" y1="46889" x2="45333" y2="46889"/>
                          <a14:backgroundMark x1="44667" y1="47556" x2="44333" y2="48000"/>
                          <a14:backgroundMark x1="43833" y1="48444" x2="43833" y2="48444"/>
                          <a14:backgroundMark x1="43333" y1="48889" x2="43333" y2="48889"/>
                          <a14:backgroundMark x1="43333" y1="49778" x2="43333" y2="49778"/>
                          <a14:backgroundMark x1="61333" y1="43111" x2="61333" y2="43111"/>
                          <a14:backgroundMark x1="58500" y1="45111" x2="58500" y2="45111"/>
                          <a14:backgroundMark x1="58000" y1="46000" x2="58000" y2="46000"/>
                          <a14:backgroundMark x1="57500" y1="46889" x2="57500" y2="46889"/>
                          <a14:backgroundMark x1="71500" y1="35333" x2="71500" y2="35333"/>
                          <a14:backgroundMark x1="72000" y1="35111" x2="72000" y2="35111"/>
                          <a14:backgroundMark x1="71667" y1="35111" x2="71667" y2="35111"/>
                          <a14:backgroundMark x1="71333" y1="35333" x2="71333" y2="35333"/>
                          <a14:backgroundMark x1="71000" y1="35333" x2="71000" y2="35333"/>
                          <a14:backgroundMark x1="63333" y1="36000" x2="63333" y2="36000"/>
                          <a14:backgroundMark x1="63167" y1="35778" x2="63167" y2="35778"/>
                          <a14:backgroundMark x1="63667" y1="35778" x2="63667" y2="35778"/>
                          <a14:backgroundMark x1="64500" y1="35333" x2="64500" y2="35333"/>
                          <a14:backgroundMark x1="64167" y1="35333" x2="64167" y2="3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2130" y="2020315"/>
              <a:ext cx="2003310" cy="1502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F382116-B833-4589-8B92-25BB89BE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5164" b="96009" l="10000" r="90000">
                          <a14:foregroundMark x1="12400" y1="18075" x2="13200" y2="29108"/>
                          <a14:foregroundMark x1="17600" y1="16667" x2="43600" y2="7512"/>
                          <a14:foregroundMark x1="11200" y1="19718" x2="13200" y2="34038"/>
                          <a14:foregroundMark x1="46000" y1="87559" x2="46000" y2="96244"/>
                          <a14:foregroundMark x1="70800" y1="9624" x2="44000" y2="51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62221" y="1955330"/>
              <a:ext cx="1025375" cy="1747239"/>
            </a:xfrm>
            <a:prstGeom prst="rect">
              <a:avLst/>
            </a:prstGeom>
          </p:spPr>
        </p:pic>
      </p:grpSp>
      <p:sp>
        <p:nvSpPr>
          <p:cNvPr id="2" name="아래쪽 화살표 설명선 1"/>
          <p:cNvSpPr/>
          <p:nvPr/>
        </p:nvSpPr>
        <p:spPr>
          <a:xfrm>
            <a:off x="1053615" y="1130153"/>
            <a:ext cx="5163388" cy="1459661"/>
          </a:xfrm>
          <a:prstGeom prst="downArrowCallout">
            <a:avLst/>
          </a:prstGeom>
          <a:solidFill>
            <a:srgbClr val="7D858D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b="1" dirty="0">
                <a:solidFill>
                  <a:schemeClr val="tx1"/>
                </a:solidFill>
                <a:ea typeface="Malgun Gothic"/>
                <a:cs typeface="Malgun Gothic"/>
                <a:sym typeface="Malgun Gothic"/>
              </a:rPr>
              <a:t>Using radar sensors, detects approaching pedestrians and motorcycles</a:t>
            </a:r>
          </a:p>
        </p:txBody>
      </p:sp>
      <p:sp>
        <p:nvSpPr>
          <p:cNvPr id="19" name="아래쪽 화살표 설명선 18"/>
          <p:cNvSpPr/>
          <p:nvPr/>
        </p:nvSpPr>
        <p:spPr>
          <a:xfrm>
            <a:off x="986635" y="2641735"/>
            <a:ext cx="5230368" cy="1459661"/>
          </a:xfrm>
          <a:prstGeom prst="downArrowCallout">
            <a:avLst/>
          </a:prstGeom>
          <a:solidFill>
            <a:srgbClr val="7D858D"/>
          </a:solidFill>
          <a:ln>
            <a:solidFill>
              <a:srgbClr val="CF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b="1" dirty="0">
                <a:solidFill>
                  <a:schemeClr val="tx1"/>
                </a:solidFill>
                <a:ea typeface="Malgun Gothic"/>
                <a:cs typeface="Malgun Gothic"/>
                <a:sym typeface="Malgun Gothic"/>
              </a:rPr>
              <a:t>With detected sensor signal, the processing unit of the S.M.S. generates a control signal for alarm</a:t>
            </a:r>
          </a:p>
        </p:txBody>
      </p:sp>
      <p:sp>
        <p:nvSpPr>
          <p:cNvPr id="20" name="아래쪽 화살표 설명선 19"/>
          <p:cNvSpPr/>
          <p:nvPr/>
        </p:nvSpPr>
        <p:spPr>
          <a:xfrm>
            <a:off x="986635" y="4216265"/>
            <a:ext cx="5230368" cy="1459661"/>
          </a:xfrm>
          <a:prstGeom prst="downArrowCallout">
            <a:avLst/>
          </a:prstGeom>
          <a:solidFill>
            <a:srgbClr val="7D858D"/>
          </a:solidFill>
          <a:ln>
            <a:solidFill>
              <a:srgbClr val="CF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Depending on the direction of the approaching object, an appropriate signal is sent to the appropriate LED so that the appropriate LED can emit light.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1053615" y="5820723"/>
            <a:ext cx="5230368" cy="612648"/>
          </a:xfrm>
          <a:prstGeom prst="flowChartProcess">
            <a:avLst/>
          </a:prstGeom>
          <a:solidFill>
            <a:srgbClr val="7D858D"/>
          </a:solidFill>
          <a:ln>
            <a:solidFill>
              <a:srgbClr val="CF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Alerts pedestrians and drivers with visually displayed warning signals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F4B693-1381-4FD9-80DB-6BA69793E129}"/>
              </a:ext>
            </a:extLst>
          </p:cNvPr>
          <p:cNvGrpSpPr/>
          <p:nvPr/>
        </p:nvGrpSpPr>
        <p:grpSpPr>
          <a:xfrm>
            <a:off x="7519166" y="4287055"/>
            <a:ext cx="4182934" cy="2398564"/>
            <a:chOff x="7519166" y="4287055"/>
            <a:chExt cx="4182934" cy="2398564"/>
          </a:xfrm>
        </p:grpSpPr>
        <p:pic>
          <p:nvPicPr>
            <p:cNvPr id="195" name="Google Shape;195;p1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519166" y="4287055"/>
              <a:ext cx="4182934" cy="2398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53;p16">
              <a:extLst>
                <a:ext uri="{FF2B5EF4-FFF2-40B4-BE49-F238E27FC236}">
                  <a16:creationId xmlns:a16="http://schemas.microsoft.com/office/drawing/2014/main" id="{A3D3D37A-C65B-4BC3-BB68-DA5D6CDB65A4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 rot="21164882">
              <a:off x="9512376" y="4582862"/>
              <a:ext cx="355562" cy="8361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16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0" name="Google Shape;150;p16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16"/>
          <p:cNvSpPr txBox="1"/>
          <p:nvPr/>
        </p:nvSpPr>
        <p:spPr>
          <a:xfrm>
            <a:off x="309760" y="277512"/>
            <a:ext cx="5194928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 developed prototype</a:t>
            </a:r>
            <a:endParaRPr sz="25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308997" y="1224645"/>
            <a:ext cx="5968510" cy="5480888"/>
            <a:chOff x="3619990" y="1132127"/>
            <a:chExt cx="5968510" cy="5480888"/>
          </a:xfrm>
        </p:grpSpPr>
        <p:cxnSp>
          <p:nvCxnSpPr>
            <p:cNvPr id="15" name="직선 연결선 14"/>
            <p:cNvCxnSpPr/>
            <p:nvPr/>
          </p:nvCxnSpPr>
          <p:spPr>
            <a:xfrm flipH="1">
              <a:off x="7368606" y="5022770"/>
              <a:ext cx="2219894" cy="27313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721" y="1132127"/>
              <a:ext cx="4164158" cy="5480888"/>
            </a:xfrm>
            <a:prstGeom prst="rect">
              <a:avLst/>
            </a:prstGeom>
          </p:spPr>
        </p:pic>
        <p:cxnSp>
          <p:nvCxnSpPr>
            <p:cNvPr id="21" name="직선 연결선 20"/>
            <p:cNvCxnSpPr/>
            <p:nvPr/>
          </p:nvCxnSpPr>
          <p:spPr>
            <a:xfrm>
              <a:off x="3679668" y="4044521"/>
              <a:ext cx="1546382" cy="31158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 flipV="1">
              <a:off x="7368606" y="1744749"/>
              <a:ext cx="1941305" cy="21402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5026634" y="5013073"/>
              <a:ext cx="4561866" cy="325062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619990" y="4044521"/>
              <a:ext cx="3554048" cy="41635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0" name="모서리가 둥근 직사각형 39"/>
          <p:cNvSpPr/>
          <p:nvPr/>
        </p:nvSpPr>
        <p:spPr>
          <a:xfrm>
            <a:off x="167319" y="3965089"/>
            <a:ext cx="3310008" cy="1775311"/>
          </a:xfrm>
          <a:prstGeom prst="roundRect">
            <a:avLst/>
          </a:prstGeom>
          <a:solidFill>
            <a:srgbClr val="72A74E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10" descr="https://www.devicemart.co.kr/data/collect_img/kind_0/goods/large/2848.jpg">
            <a:extLst>
              <a:ext uri="{FF2B5EF4-FFF2-40B4-BE49-F238E27FC236}">
                <a16:creationId xmlns:a16="http://schemas.microsoft.com/office/drawing/2014/main" id="{0D962C6E-C0B5-40B0-A73A-C390629F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833" y1="48444" x2="53833" y2="49333"/>
                        <a14:foregroundMark x1="59833" y1="29111" x2="57000" y2="32000"/>
                        <a14:foregroundMark x1="63759" y1="35778" x2="63500" y2="36000"/>
                        <a14:foregroundMark x1="64278" y1="35333" x2="63759" y2="35778"/>
                        <a14:foregroundMark x1="68167" y1="32000" x2="64278" y2="35333"/>
                        <a14:foregroundMark x1="58625" y1="46889" x2="56833" y2="48667"/>
                        <a14:foregroundMark x1="59521" y1="46000" x2="58625" y2="46889"/>
                        <a14:foregroundMark x1="60417" y1="45111" x2="59521" y2="46000"/>
                        <a14:foregroundMark x1="62432" y1="43111" x2="60417" y2="45111"/>
                        <a14:foregroundMark x1="70271" y1="35333" x2="62432" y2="43111"/>
                        <a14:foregroundMark x1="70495" y1="35111" x2="70271" y2="35333"/>
                        <a14:foregroundMark x1="71167" y1="34444" x2="70495" y2="35111"/>
                        <a14:foregroundMark x1="43479" y1="49778" x2="42833" y2="50444"/>
                        <a14:foregroundMark x1="44341" y1="48889" x2="43479" y2="49778"/>
                        <a14:foregroundMark x1="44765" y1="48452" x2="44341" y2="48889"/>
                        <a14:foregroundMark x1="46281" y1="46889" x2="45147" y2="48058"/>
                        <a14:foregroundMark x1="47359" y1="45778" x2="46281" y2="46889"/>
                        <a14:foregroundMark x1="49084" y1="44000" x2="47359" y2="45778"/>
                        <a14:foregroundMark x1="51024" y1="42000" x2="49084" y2="44000"/>
                        <a14:foregroundMark x1="59000" y1="33778" x2="51024" y2="42000"/>
                        <a14:backgroundMark x1="49500" y1="42000" x2="49500" y2="42000"/>
                        <a14:backgroundMark x1="48333" y1="44000" x2="48333" y2="44000"/>
                        <a14:backgroundMark x1="46500" y1="45778" x2="46500" y2="45778"/>
                        <a14:backgroundMark x1="45333" y1="46889" x2="45333" y2="46889"/>
                        <a14:backgroundMark x1="44667" y1="47556" x2="44333" y2="48000"/>
                        <a14:backgroundMark x1="43833" y1="48444" x2="43833" y2="48444"/>
                        <a14:backgroundMark x1="43333" y1="48889" x2="43333" y2="48889"/>
                        <a14:backgroundMark x1="43333" y1="49778" x2="43333" y2="49778"/>
                        <a14:backgroundMark x1="61333" y1="43111" x2="61333" y2="43111"/>
                        <a14:backgroundMark x1="58500" y1="45111" x2="58500" y2="45111"/>
                        <a14:backgroundMark x1="58000" y1="46000" x2="58000" y2="46000"/>
                        <a14:backgroundMark x1="57500" y1="46889" x2="57500" y2="46889"/>
                        <a14:backgroundMark x1="71500" y1="35333" x2="71500" y2="35333"/>
                        <a14:backgroundMark x1="72000" y1="35111" x2="72000" y2="35111"/>
                        <a14:backgroundMark x1="71667" y1="35111" x2="71667" y2="35111"/>
                        <a14:backgroundMark x1="71333" y1="35333" x2="71333" y2="35333"/>
                        <a14:backgroundMark x1="71000" y1="35333" x2="71000" y2="35333"/>
                        <a14:backgroundMark x1="63333" y1="36000" x2="63333" y2="36000"/>
                        <a14:backgroundMark x1="63167" y1="35778" x2="63167" y2="35778"/>
                        <a14:backgroundMark x1="63667" y1="35778" x2="63667" y2="35778"/>
                        <a14:backgroundMark x1="64500" y1="35333" x2="64500" y2="35333"/>
                        <a14:backgroundMark x1="64167" y1="35333" x2="64167" y2="3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40" y="3869181"/>
            <a:ext cx="1206731" cy="90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모서리가 둥근 직사각형 54"/>
          <p:cNvSpPr/>
          <p:nvPr/>
        </p:nvSpPr>
        <p:spPr>
          <a:xfrm>
            <a:off x="8163836" y="1837267"/>
            <a:ext cx="3933150" cy="1935387"/>
          </a:xfrm>
          <a:prstGeom prst="roundRect">
            <a:avLst/>
          </a:prstGeom>
          <a:solidFill>
            <a:srgbClr val="72A74E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369816" y="4902200"/>
            <a:ext cx="3310008" cy="1698151"/>
          </a:xfrm>
          <a:prstGeom prst="roundRect">
            <a:avLst/>
          </a:prstGeom>
          <a:solidFill>
            <a:srgbClr val="72A74E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4" descr="디바이스마트,전원/파워/배터리 &gt; 솔라패널 &gt; 5V,SZH,태양 전지 판 5V 200mA 84 x 112 mm [SZH-SPB004],5V / 200mA / 84 x 112 mm / 1W">
            <a:extLst>
              <a:ext uri="{FF2B5EF4-FFF2-40B4-BE49-F238E27FC236}">
                <a16:creationId xmlns:a16="http://schemas.microsoft.com/office/drawing/2014/main" id="{296789F6-1D4F-4A82-B9D8-A1C7FB4B3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857" y="1837267"/>
            <a:ext cx="789026" cy="78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919807" y="4064079"/>
            <a:ext cx="195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LED (Red)</a:t>
            </a:r>
            <a:endParaRPr lang="ko-KR" altLang="en-US" sz="22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9125295" y="2055802"/>
            <a:ext cx="195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Solar panel</a:t>
            </a:r>
            <a:endParaRPr lang="ko-KR" altLang="en-US" sz="22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9309945" y="4957531"/>
            <a:ext cx="2196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Sonic Sensor</a:t>
            </a:r>
            <a:endParaRPr lang="ko-KR" altLang="en-US" sz="2200" b="1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96987" y="4582085"/>
            <a:ext cx="3012009" cy="9661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510342" y="4756323"/>
            <a:ext cx="2657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Glows red when distance is detected</a:t>
            </a:r>
            <a:endParaRPr lang="ko-KR" altLang="en-US" sz="1800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8314132" y="2593159"/>
            <a:ext cx="3649268" cy="9661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522466" y="2783019"/>
            <a:ext cx="325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Charge the battery through </a:t>
            </a:r>
            <a:r>
              <a:rPr lang="en-US" altLang="ko-KR" sz="1800" dirty="0" smtClean="0"/>
              <a:t>Solar </a:t>
            </a:r>
            <a:r>
              <a:rPr lang="en-US" altLang="ko-KR" sz="1800" dirty="0"/>
              <a:t>power</a:t>
            </a:r>
            <a:endParaRPr lang="ko-KR" altLang="en-US" sz="1800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8518815" y="5501789"/>
            <a:ext cx="3012009" cy="9661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8684969" y="5801080"/>
            <a:ext cx="267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Ability to detect distance</a:t>
            </a:r>
            <a:endParaRPr lang="ko-KR" altLang="en-US" sz="1800" dirty="0"/>
          </a:p>
        </p:txBody>
      </p:sp>
      <p:pic>
        <p:nvPicPr>
          <p:cNvPr id="1026" name="Picture 2" descr="에듀이노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2200" r="95600">
                        <a14:foregroundMark x1="6800" y1="34800" x2="6800" y2="34800"/>
                        <a14:foregroundMark x1="13600" y1="31600" x2="13600" y2="31600"/>
                        <a14:foregroundMark x1="24600" y1="26000" x2="24600" y2="26000"/>
                        <a14:foregroundMark x1="32800" y1="28000" x2="32800" y2="28000"/>
                        <a14:foregroundMark x1="36400" y1="41200" x2="36400" y2="41200"/>
                        <a14:foregroundMark x1="32800" y1="49600" x2="32800" y2="49600"/>
                        <a14:foregroundMark x1="4000" y1="51200" x2="4000" y2="51200"/>
                        <a14:foregroundMark x1="93600" y1="42200" x2="93600" y2="42200"/>
                        <a14:foregroundMark x1="95600" y1="22600" x2="95600" y2="22600"/>
                        <a14:foregroundMark x1="2800" y1="62000" x2="2800" y2="62000"/>
                        <a14:foregroundMark x1="3400" y1="22600" x2="3400" y2="22600"/>
                        <a14:foregroundMark x1="4600" y1="22400" x2="4600" y2="22400"/>
                        <a14:foregroundMark x1="2400" y1="23600" x2="2400" y2="23600"/>
                        <a14:foregroundMark x1="2200" y1="25400" x2="2200" y2="25400"/>
                        <a14:foregroundMark x1="2600" y1="60200" x2="2600" y2="60200"/>
                        <a14:foregroundMark x1="41600" y1="72400" x2="41600" y2="72400"/>
                        <a14:foregroundMark x1="46800" y1="71000" x2="46800" y2="71000"/>
                        <a14:foregroundMark x1="52000" y1="70600" x2="52000" y2="70600"/>
                        <a14:foregroundMark x1="57200" y1="69600" x2="57200" y2="6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55" y="4855222"/>
            <a:ext cx="730966" cy="73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91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16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0" name="Google Shape;150;p16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16"/>
          <p:cNvSpPr txBox="1"/>
          <p:nvPr/>
        </p:nvSpPr>
        <p:spPr>
          <a:xfrm>
            <a:off x="309760" y="277512"/>
            <a:ext cx="5194928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 developed prototype</a:t>
            </a:r>
            <a:endParaRPr sz="25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46242" y="2275931"/>
            <a:ext cx="5467029" cy="3018779"/>
            <a:chOff x="2225729" y="1760021"/>
            <a:chExt cx="5467029" cy="30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89" b="89880" l="1400" r="89990">
                          <a14:foregroundMark x1="28890" y1="65605" x2="28890" y2="65605"/>
                          <a14:foregroundMark x1="34284" y1="72541" x2="20436" y2="68507"/>
                          <a14:foregroundMark x1="6380" y1="75088" x2="1452" y2="13447"/>
                          <a14:foregroundMark x1="3786" y1="11960" x2="42168" y2="13871"/>
                          <a14:foregroundMark x1="6846" y1="2689" x2="53734" y2="3963"/>
                          <a14:backgroundMark x1="93828" y1="48762" x2="94865" y2="39490"/>
                          <a14:backgroundMark x1="98755" y1="49186" x2="99689" y2="16773"/>
                          <a14:backgroundMark x1="94139" y1="35315" x2="94139" y2="35315"/>
                          <a14:backgroundMark x1="92894" y1="30856" x2="92894" y2="308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445167" y="1760021"/>
              <a:ext cx="4119042" cy="3018779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 flipV="1">
              <a:off x="6496549" y="1760021"/>
              <a:ext cx="1196209" cy="1808462"/>
            </a:xfrm>
            <a:prstGeom prst="line">
              <a:avLst/>
            </a:prstGeom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2225729" y="2675823"/>
              <a:ext cx="2250018" cy="892660"/>
            </a:xfrm>
            <a:prstGeom prst="line">
              <a:avLst/>
            </a:prstGeom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0" name="모서리가 둥근 직사각형 19"/>
          <p:cNvSpPr/>
          <p:nvPr/>
        </p:nvSpPr>
        <p:spPr>
          <a:xfrm>
            <a:off x="461243" y="3616938"/>
            <a:ext cx="3310008" cy="2030329"/>
          </a:xfrm>
          <a:prstGeom prst="roundRect">
            <a:avLst/>
          </a:prstGeom>
          <a:solidFill>
            <a:srgbClr val="72A74E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79150" y="1422068"/>
            <a:ext cx="3310008" cy="1998465"/>
          </a:xfrm>
          <a:prstGeom prst="roundRect">
            <a:avLst/>
          </a:prstGeom>
          <a:solidFill>
            <a:srgbClr val="72A74E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6B9476E-6799-487D-B40B-44A5B9159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93723" l="9208" r="89936">
                        <a14:foregroundMark x1="70450" y1="10390" x2="55638" y2="20313"/>
                        <a14:foregroundMark x1="11306" y1="54405" x2="9422" y2="57792"/>
                        <a14:foregroundMark x1="32334" y1="91342" x2="32334" y2="91342"/>
                        <a14:foregroundMark x1="19486" y1="73810" x2="19486" y2="73810"/>
                        <a14:foregroundMark x1="31692" y1="93939" x2="31692" y2="93939"/>
                        <a14:foregroundMark x1="72377" y1="9307" x2="72377" y2="9307"/>
                        <a14:foregroundMark x1="69807" y1="9307" x2="69807" y2="9307"/>
                        <a14:foregroundMark x1="68522" y1="9091" x2="68522" y2="9091"/>
                        <a14:foregroundMark x1="67880" y1="10390" x2="67880" y2="10390"/>
                        <a14:foregroundMark x1="9995" y1="52381" x2="9208" y2="53247"/>
                        <a14:foregroundMark x1="16488" y1="45238" x2="9995" y2="52381"/>
                        <a14:backgroundMark x1="46895" y1="29654" x2="30193" y2="37013"/>
                        <a14:backgroundMark x1="44754" y1="27922" x2="53319" y2="25758"/>
                        <a14:backgroundMark x1="50964" y1="24026" x2="50964" y2="24026"/>
                        <a14:backgroundMark x1="50107" y1="24026" x2="52248" y2="23377"/>
                        <a14:backgroundMark x1="53105" y1="23160" x2="54818" y2="22078"/>
                        <a14:backgroundMark x1="30835" y1="37662" x2="25482" y2="42208"/>
                        <a14:backgroundMark x1="24197" y1="41775" x2="20771" y2="43939"/>
                        <a14:backgroundMark x1="26124" y1="40909" x2="21627" y2="42208"/>
                        <a14:backgroundMark x1="23126" y1="42641" x2="18844" y2="45887"/>
                        <a14:backgroundMark x1="20343" y1="45238" x2="18092" y2="46443"/>
                        <a14:backgroundMark x1="55675" y1="22944" x2="52891" y2="22944"/>
                        <a14:backgroundMark x1="11135" y1="52381" x2="11135" y2="5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268" y="3634886"/>
            <a:ext cx="830753" cy="821860"/>
          </a:xfrm>
          <a:prstGeom prst="rect">
            <a:avLst/>
          </a:prstGeom>
        </p:spPr>
      </p:pic>
      <p:pic>
        <p:nvPicPr>
          <p:cNvPr id="18" name="Picture 6" descr="디바이스마트,오픈소스/코딩교육 &gt; 아두이노 &gt; 호환보드,SZH,아두이노 우노 R3 호환보드 [SZH-EK002],아두이노우노 호환보드! Arduino Uno (R3)의 기능을 그대로 재현한 고품질 호환보드,1.5m USB 케이블이 포함되어 있습니다. (※해외 수입 상품으로 재고 소진 시 5일 이상 소요 될 수 있습니다.)">
            <a:extLst>
              <a:ext uri="{FF2B5EF4-FFF2-40B4-BE49-F238E27FC236}">
                <a16:creationId xmlns:a16="http://schemas.microsoft.com/office/drawing/2014/main" id="{BB497BBC-8D75-4125-AC8A-993956742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500" y1="73556" x2="43333" y2="77111"/>
                        <a14:foregroundMark x1="70000" y1="32000" x2="69000" y2="32444"/>
                        <a14:foregroundMark x1="73833" y1="30444" x2="75833" y2="32889"/>
                        <a14:foregroundMark x1="67833" y1="30000" x2="66167" y2="3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371" y="1576147"/>
            <a:ext cx="822253" cy="6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529869" y="3830372"/>
            <a:ext cx="1213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Battery</a:t>
            </a:r>
            <a:endParaRPr lang="ko-KR" altLang="en-US" sz="2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076624" y="1663164"/>
            <a:ext cx="1375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Arduino</a:t>
            </a:r>
            <a:endParaRPr lang="ko-KR" altLang="en-US" sz="2200" b="1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0242" y="4474694"/>
            <a:ext cx="3012009" cy="9661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46797" y="4618983"/>
            <a:ext cx="273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Positive battery of 1000 </a:t>
            </a:r>
            <a:r>
              <a:rPr lang="en-US" altLang="ko-KR" sz="1800" dirty="0" err="1"/>
              <a:t>mAh</a:t>
            </a:r>
            <a:r>
              <a:rPr lang="en-US" altLang="ko-KR" sz="1800" dirty="0"/>
              <a:t> (working unit power)</a:t>
            </a:r>
            <a:endParaRPr lang="ko-KR" altLang="en-US" sz="18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8228149" y="2303207"/>
            <a:ext cx="3012009" cy="96617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56140" y="2463126"/>
            <a:ext cx="288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Sensor and LED </a:t>
            </a:r>
            <a:endParaRPr lang="en-US" altLang="ko-KR" sz="1800" dirty="0" smtClean="0"/>
          </a:p>
          <a:p>
            <a:r>
              <a:rPr lang="en-US" altLang="ko-KR" sz="1800" dirty="0" smtClean="0"/>
              <a:t>operation </a:t>
            </a:r>
            <a:r>
              <a:rPr lang="en-US" altLang="ko-KR" sz="1800" dirty="0"/>
              <a:t>control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505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16" descr="하늘, 비행, 실외, 공기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0" name="Google Shape;150;p16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16"/>
          <p:cNvSpPr txBox="1"/>
          <p:nvPr/>
        </p:nvSpPr>
        <p:spPr>
          <a:xfrm>
            <a:off x="309760" y="277512"/>
            <a:ext cx="3643675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Demonstration video</a:t>
            </a:r>
            <a:endParaRPr sz="25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타원형 설명선 2"/>
          <p:cNvSpPr/>
          <p:nvPr/>
        </p:nvSpPr>
        <p:spPr>
          <a:xfrm>
            <a:off x="13040868" y="1609344"/>
            <a:ext cx="5404104" cy="181965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시연에 대한 설명을 시각적으로 설명</a:t>
            </a:r>
            <a:r>
              <a:rPr lang="en-US" altLang="ko-KR" dirty="0"/>
              <a:t>???</a:t>
            </a:r>
            <a:endParaRPr lang="ko-KR" altLang="en-US" dirty="0"/>
          </a:p>
        </p:txBody>
      </p:sp>
      <p:pic>
        <p:nvPicPr>
          <p:cNvPr id="4" name="S.M.S-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42234" y="1110321"/>
            <a:ext cx="3107531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" name="Google Shape;201;p19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/>
          <p:nvPr/>
        </p:nvSpPr>
        <p:spPr>
          <a:xfrm>
            <a:off x="5123542" y="924600"/>
            <a:ext cx="7064757" cy="5933400"/>
          </a:xfrm>
          <a:prstGeom prst="rect">
            <a:avLst/>
          </a:prstGeom>
          <a:solidFill>
            <a:srgbClr val="7F7F7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-3700" y="0"/>
            <a:ext cx="12192000" cy="924600"/>
          </a:xfrm>
          <a:prstGeom prst="rect">
            <a:avLst/>
          </a:prstGeom>
          <a:solidFill>
            <a:srgbClr val="7F7F7F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4" name="Google Shape;204;p19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" name="Google Shape;205;p19"/>
          <p:cNvSpPr txBox="1"/>
          <p:nvPr/>
        </p:nvSpPr>
        <p:spPr>
          <a:xfrm>
            <a:off x="295820" y="274366"/>
            <a:ext cx="58141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Future technologies to be added</a:t>
            </a:r>
          </a:p>
        </p:txBody>
      </p:sp>
      <p:pic>
        <p:nvPicPr>
          <p:cNvPr id="208" name="Google Shape;2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947" y="4200175"/>
            <a:ext cx="2318264" cy="26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5424944" y="1722146"/>
            <a:ext cx="6511700" cy="1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Car navigation (Google map, Maps Me etc.), direct notification by communicating with personal cell phone</a:t>
            </a:r>
            <a:endParaRPr sz="28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424944" y="4191144"/>
            <a:ext cx="6367349" cy="1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You can pay more attention to your safety by notifying drivers and pedestrians of your smartphone alarm.</a:t>
            </a:r>
            <a:endParaRPr sz="28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06DDA6-EBC6-4093-A6DB-98A43D776D37}"/>
              </a:ext>
            </a:extLst>
          </p:cNvPr>
          <p:cNvGrpSpPr/>
          <p:nvPr/>
        </p:nvGrpSpPr>
        <p:grpSpPr>
          <a:xfrm>
            <a:off x="309760" y="1405304"/>
            <a:ext cx="4213354" cy="2213442"/>
            <a:chOff x="228966" y="1207087"/>
            <a:chExt cx="4213354" cy="2213442"/>
          </a:xfrm>
        </p:grpSpPr>
        <p:pic>
          <p:nvPicPr>
            <p:cNvPr id="207" name="Google Shape;207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966" y="1895120"/>
              <a:ext cx="2604205" cy="1525409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"/>
              <a:headEnd type="none" w="sm" len="sm"/>
              <a:tailEnd type="none" w="sm" len="sm"/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C478C3F-E5A1-400F-B884-AE24E91F46CF}"/>
                </a:ext>
              </a:extLst>
            </p:cNvPr>
            <p:cNvGrpSpPr/>
            <p:nvPr/>
          </p:nvGrpSpPr>
          <p:grpSpPr>
            <a:xfrm>
              <a:off x="2727574" y="1417741"/>
              <a:ext cx="791520" cy="866909"/>
              <a:chOff x="2727574" y="1417741"/>
              <a:chExt cx="791520" cy="86690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9C341D2-20A7-4B1E-A709-B126136DCCCD}"/>
                  </a:ext>
                </a:extLst>
              </p:cNvPr>
              <p:cNvGrpSpPr/>
              <p:nvPr/>
            </p:nvGrpSpPr>
            <p:grpSpPr>
              <a:xfrm rot="538761">
                <a:off x="2727574" y="1679054"/>
                <a:ext cx="791520" cy="605596"/>
                <a:chOff x="3034698" y="1598375"/>
                <a:chExt cx="791520" cy="605596"/>
              </a:xfrm>
            </p:grpSpPr>
            <p:cxnSp>
              <p:nvCxnSpPr>
                <p:cNvPr id="3" name="직선 화살표 연결선 2">
                  <a:extLst>
                    <a:ext uri="{FF2B5EF4-FFF2-40B4-BE49-F238E27FC236}">
                      <a16:creationId xmlns:a16="http://schemas.microsoft.com/office/drawing/2014/main" id="{535D66FA-996E-439F-947F-05A24A577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34698" y="1598375"/>
                  <a:ext cx="728571" cy="502946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E0D3E3E6-9C6F-40D8-8DBB-1728BBED2C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83601" y="1696561"/>
                  <a:ext cx="742617" cy="50741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CF23A00-CCC3-4A65-8A5E-71CF45728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6373" y="1417741"/>
                <a:ext cx="406507" cy="406507"/>
              </a:xfrm>
              <a:prstGeom prst="rect">
                <a:avLst/>
              </a:prstGeom>
            </p:spPr>
          </p:pic>
        </p:grpSp>
        <p:pic>
          <p:nvPicPr>
            <p:cNvPr id="22" name="Google Shape;153;p16">
              <a:extLst>
                <a:ext uri="{FF2B5EF4-FFF2-40B4-BE49-F238E27FC236}">
                  <a16:creationId xmlns:a16="http://schemas.microsoft.com/office/drawing/2014/main" id="{6A87658C-E919-4540-B7E5-5855ACE4237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212502">
              <a:off x="3965203" y="1207087"/>
              <a:ext cx="477117" cy="1121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" name="Google Shape;201;p19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/>
          <p:nvPr/>
        </p:nvSpPr>
        <p:spPr>
          <a:xfrm>
            <a:off x="-13940" y="924600"/>
            <a:ext cx="12202240" cy="5933400"/>
          </a:xfrm>
          <a:prstGeom prst="rect">
            <a:avLst/>
          </a:prstGeom>
          <a:solidFill>
            <a:srgbClr val="7F7F7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-3700" y="0"/>
            <a:ext cx="12192000" cy="924600"/>
          </a:xfrm>
          <a:prstGeom prst="rect">
            <a:avLst/>
          </a:prstGeom>
          <a:solidFill>
            <a:srgbClr val="7F7F7F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4" name="Google Shape;204;p19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" name="Google Shape;205;p19"/>
          <p:cNvSpPr txBox="1"/>
          <p:nvPr/>
        </p:nvSpPr>
        <p:spPr>
          <a:xfrm>
            <a:off x="295820" y="274366"/>
            <a:ext cx="3855556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Future works</a:t>
            </a:r>
            <a:endParaRPr dirty="0"/>
          </a:p>
        </p:txBody>
      </p:sp>
      <p:sp>
        <p:nvSpPr>
          <p:cNvPr id="13" name="Google Shape;209;p19"/>
          <p:cNvSpPr txBox="1"/>
          <p:nvPr/>
        </p:nvSpPr>
        <p:spPr>
          <a:xfrm>
            <a:off x="6092300" y="1226674"/>
            <a:ext cx="5395226" cy="161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Can Tho</a:t>
            </a:r>
            <a:r>
              <a:rPr lang="en-US" altLang="ko-KR" sz="2800" dirty="0">
                <a:solidFill>
                  <a:schemeClr val="tx1"/>
                </a:solidFill>
                <a:latin typeface="+mn-lt"/>
                <a:ea typeface="Malgun Gothic"/>
                <a:cs typeface="Malgun Gothic"/>
                <a:sym typeface="Malgun Gothic"/>
              </a:rPr>
              <a:t> University's experiment to build a suitable form for Vietnam</a:t>
            </a:r>
            <a:endParaRPr lang="en-US" altLang="ko-KR" sz="2800" dirty="0">
              <a:solidFill>
                <a:srgbClr val="FF0000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209;p19">
            <a:extLst>
              <a:ext uri="{FF2B5EF4-FFF2-40B4-BE49-F238E27FC236}">
                <a16:creationId xmlns:a16="http://schemas.microsoft.com/office/drawing/2014/main" id="{E355B28C-8E74-1DFF-0DF9-A2EF128FD3BC}"/>
              </a:ext>
            </a:extLst>
          </p:cNvPr>
          <p:cNvSpPr txBox="1"/>
          <p:nvPr/>
        </p:nvSpPr>
        <p:spPr>
          <a:xfrm>
            <a:off x="741354" y="4321013"/>
            <a:ext cx="5395226" cy="161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Prevention of ship collisions in the dark night, prevention of tourists from falling into rivers</a:t>
            </a:r>
            <a:endParaRPr lang="en-US" altLang="ko-KR" sz="2800" dirty="0">
              <a:solidFill>
                <a:srgbClr val="FF0000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9BBC919-F5D1-4547-C626-7C98884A5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8" b="89803" l="9763" r="92012">
                        <a14:foregroundMark x1="92012" y1="88816" x2="92012" y2="88816"/>
                        <a14:backgroundMark x1="94379" y1="93092" x2="94379" y2="93092"/>
                        <a14:backgroundMark x1="94379" y1="92434" x2="94379" y2="92434"/>
                        <a14:backgroundMark x1="94379" y1="92434" x2="94379" y2="92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7985" y="4275160"/>
            <a:ext cx="2159349" cy="194213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AD3C81-F25B-DD4B-DCA8-78D80DA585EA}"/>
              </a:ext>
            </a:extLst>
          </p:cNvPr>
          <p:cNvGrpSpPr/>
          <p:nvPr/>
        </p:nvGrpSpPr>
        <p:grpSpPr>
          <a:xfrm>
            <a:off x="8500466" y="3474278"/>
            <a:ext cx="2890703" cy="1350855"/>
            <a:chOff x="3494815" y="4923115"/>
            <a:chExt cx="2414632" cy="1128382"/>
          </a:xfrm>
        </p:grpSpPr>
        <p:pic>
          <p:nvPicPr>
            <p:cNvPr id="18" name="그림 1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E61A79C7-F7B7-D7BE-0D64-83F2C381B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4815" y="4923115"/>
              <a:ext cx="1107070" cy="1107070"/>
            </a:xfrm>
            <a:prstGeom prst="rect">
              <a:avLst/>
            </a:prstGeom>
          </p:spPr>
        </p:pic>
        <p:pic>
          <p:nvPicPr>
            <p:cNvPr id="19" name="그림 1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74EB750-FFF7-B0C8-8E8D-49D01D7E9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802377" y="4944427"/>
              <a:ext cx="1107070" cy="1107070"/>
            </a:xfrm>
            <a:prstGeom prst="rect">
              <a:avLst/>
            </a:prstGeom>
          </p:spPr>
        </p:pic>
        <p:pic>
          <p:nvPicPr>
            <p:cNvPr id="21" name="그림 2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6753DDC-074B-9D24-2E5B-0C330D0E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1550" y="5061556"/>
              <a:ext cx="620180" cy="62018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2138D4-1B43-4FF1-BBCE-52FB65C1C2E4}"/>
              </a:ext>
            </a:extLst>
          </p:cNvPr>
          <p:cNvGrpSpPr/>
          <p:nvPr/>
        </p:nvGrpSpPr>
        <p:grpSpPr>
          <a:xfrm>
            <a:off x="1798846" y="905247"/>
            <a:ext cx="3019067" cy="3019067"/>
            <a:chOff x="1798846" y="905247"/>
            <a:chExt cx="3019067" cy="30190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DBFF0F0-312D-404B-8E41-2EFD4C564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98846" y="905247"/>
              <a:ext cx="3019067" cy="3019067"/>
            </a:xfrm>
            <a:prstGeom prst="rect">
              <a:avLst/>
            </a:prstGeom>
          </p:spPr>
        </p:pic>
        <p:pic>
          <p:nvPicPr>
            <p:cNvPr id="8" name="Google Shape;94;p13">
              <a:extLst>
                <a:ext uri="{FF2B5EF4-FFF2-40B4-BE49-F238E27FC236}">
                  <a16:creationId xmlns:a16="http://schemas.microsoft.com/office/drawing/2014/main" id="{FC7FA903-D9C8-D0C9-1BF5-42F389DE47C1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32803" y="1483826"/>
              <a:ext cx="694263" cy="655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5;p13">
              <a:extLst>
                <a:ext uri="{FF2B5EF4-FFF2-40B4-BE49-F238E27FC236}">
                  <a16:creationId xmlns:a16="http://schemas.microsoft.com/office/drawing/2014/main" id="{B12D39C9-597E-231F-F7CA-39184BE822E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853625" y="1411642"/>
              <a:ext cx="796706" cy="80019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8016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" name="Google Shape;160;p17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/>
          <p:nvPr/>
        </p:nvSpPr>
        <p:spPr>
          <a:xfrm>
            <a:off x="-2275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2" name="Google Shape;162;p17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7"/>
          <p:cNvSpPr txBox="1"/>
          <p:nvPr/>
        </p:nvSpPr>
        <p:spPr>
          <a:xfrm>
            <a:off x="295819" y="274366"/>
            <a:ext cx="652632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Benefit &amp; What can it be used for?</a:t>
            </a:r>
          </a:p>
        </p:txBody>
      </p:sp>
      <p:sp>
        <p:nvSpPr>
          <p:cNvPr id="165" name="Google Shape;165;p17"/>
          <p:cNvSpPr/>
          <p:nvPr/>
        </p:nvSpPr>
        <p:spPr>
          <a:xfrm>
            <a:off x="598375" y="1261900"/>
            <a:ext cx="2814000" cy="52074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ADADAD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50" y="1658625"/>
            <a:ext cx="1571575" cy="157157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67" name="Google Shape;167;p17"/>
          <p:cNvSpPr/>
          <p:nvPr/>
        </p:nvSpPr>
        <p:spPr>
          <a:xfrm>
            <a:off x="4686713" y="1362075"/>
            <a:ext cx="2814000" cy="51072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305128" y="1551160"/>
            <a:ext cx="1662908" cy="1567621"/>
            <a:chOff x="4793050" y="1502075"/>
            <a:chExt cx="2164400" cy="2040376"/>
          </a:xfrm>
        </p:grpSpPr>
        <p:pic>
          <p:nvPicPr>
            <p:cNvPr id="169" name="Google Shape;16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49675" y="1658625"/>
              <a:ext cx="1571575" cy="1571575"/>
            </a:xfrm>
            <a:prstGeom prst="rect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pic>
          <p:nvPicPr>
            <p:cNvPr id="170" name="Google Shape;17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75375" y="1502075"/>
              <a:ext cx="1182075" cy="118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93050" y="2490850"/>
              <a:ext cx="1051601" cy="1051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17"/>
          <p:cNvSpPr/>
          <p:nvPr/>
        </p:nvSpPr>
        <p:spPr>
          <a:xfrm>
            <a:off x="8698688" y="1362075"/>
            <a:ext cx="2814000" cy="51072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19900" y="1502075"/>
            <a:ext cx="1571575" cy="157157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74" name="Google Shape;174;p17"/>
          <p:cNvSpPr/>
          <p:nvPr/>
        </p:nvSpPr>
        <p:spPr>
          <a:xfrm>
            <a:off x="817250" y="3289125"/>
            <a:ext cx="2376300" cy="299550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ADADAD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4880325" y="3289125"/>
            <a:ext cx="2444400" cy="299550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ADADAD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8917550" y="3289125"/>
            <a:ext cx="2376300" cy="299550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ADADAD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483435" y="4092225"/>
            <a:ext cx="2737648" cy="13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It can be used to prevent accidents around the river</a:t>
            </a:r>
            <a:endParaRPr sz="20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4833338" y="4188950"/>
            <a:ext cx="2444400" cy="13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4962216" y="4140441"/>
            <a:ext cx="2376300" cy="119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Alerts car and</a:t>
            </a:r>
            <a:endParaRPr sz="20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motorcycle drivers in traffic blind spots</a:t>
            </a:r>
            <a:endParaRPr sz="20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9221872" y="4186040"/>
            <a:ext cx="1960134" cy="120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Makes walking safer for pedestrians</a:t>
            </a:r>
            <a:endParaRPr sz="20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6" name="Google Shape;216;p20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 txBox="1"/>
          <p:nvPr/>
        </p:nvSpPr>
        <p:spPr>
          <a:xfrm>
            <a:off x="2936675" y="2611750"/>
            <a:ext cx="5233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dk1"/>
                </a:solidFill>
                <a:latin typeface="Pinyon Script"/>
                <a:ea typeface="Pinyon Script"/>
                <a:cs typeface="Pinyon Script"/>
                <a:sym typeface="Pinyon Script"/>
              </a:rPr>
              <a:t>Thank you</a:t>
            </a:r>
            <a:endParaRPr sz="9000">
              <a:solidFill>
                <a:schemeClr val="dk1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0" y="0"/>
            <a:ext cx="8641976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algun Gothic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F5EB3D-A165-4CE2-AF7C-C3877B7EEF89}"/>
              </a:ext>
            </a:extLst>
          </p:cNvPr>
          <p:cNvGrpSpPr/>
          <p:nvPr/>
        </p:nvGrpSpPr>
        <p:grpSpPr>
          <a:xfrm>
            <a:off x="619009" y="275320"/>
            <a:ext cx="7179591" cy="655969"/>
            <a:chOff x="619009" y="275320"/>
            <a:chExt cx="7179591" cy="655969"/>
          </a:xfrm>
        </p:grpSpPr>
        <p:cxnSp>
          <p:nvCxnSpPr>
            <p:cNvPr id="102" name="Google Shape;102;p14"/>
            <p:cNvCxnSpPr>
              <a:cxnSpLocks/>
            </p:cNvCxnSpPr>
            <p:nvPr/>
          </p:nvCxnSpPr>
          <p:spPr>
            <a:xfrm>
              <a:off x="658856" y="931289"/>
              <a:ext cx="7139744" cy="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3" name="Google Shape;103;p14"/>
            <p:cNvSpPr txBox="1"/>
            <p:nvPr/>
          </p:nvSpPr>
          <p:spPr>
            <a:xfrm>
              <a:off x="619009" y="275320"/>
              <a:ext cx="2224371" cy="63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Contents</a:t>
              </a:r>
              <a:endParaRPr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2501">
            <a:off x="9467612" y="645029"/>
            <a:ext cx="2326816" cy="547156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762822" y="3712845"/>
            <a:ext cx="1692783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Objective</a:t>
            </a:r>
            <a:endParaRPr dirty="0"/>
          </a:p>
        </p:txBody>
      </p:sp>
      <p:sp>
        <p:nvSpPr>
          <p:cNvPr id="111" name="Google Shape;111;p14"/>
          <p:cNvSpPr txBox="1"/>
          <p:nvPr/>
        </p:nvSpPr>
        <p:spPr>
          <a:xfrm>
            <a:off x="762822" y="1548144"/>
            <a:ext cx="2080558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sz="25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618090-D378-426A-A03F-C7068334711C}"/>
              </a:ext>
            </a:extLst>
          </p:cNvPr>
          <p:cNvGrpSpPr/>
          <p:nvPr/>
        </p:nvGrpSpPr>
        <p:grpSpPr>
          <a:xfrm>
            <a:off x="1090092" y="2158765"/>
            <a:ext cx="6640408" cy="1043582"/>
            <a:chOff x="1090092" y="2158765"/>
            <a:chExt cx="6640408" cy="1043582"/>
          </a:xfrm>
        </p:grpSpPr>
        <p:sp>
          <p:nvSpPr>
            <p:cNvPr id="112" name="Google Shape;112;p14"/>
            <p:cNvSpPr txBox="1"/>
            <p:nvPr/>
          </p:nvSpPr>
          <p:spPr>
            <a:xfrm>
              <a:off x="4849906" y="2863833"/>
              <a:ext cx="195050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1"/>
                  </a:solidFill>
                  <a:sym typeface="Malgun Gothic"/>
                </a:rPr>
                <a:t>•  What is S.M.S? </a:t>
              </a:r>
              <a:endParaRPr sz="1600" b="1" dirty="0">
                <a:solidFill>
                  <a:schemeClr val="bg1"/>
                </a:solidFill>
                <a:sym typeface="Malgun Gothic"/>
              </a:endParaRPr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1090092" y="2486058"/>
              <a:ext cx="234600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1"/>
              <a:r>
                <a:rPr lang="en-US" sz="1600" b="1" dirty="0">
                  <a:solidFill>
                    <a:schemeClr val="bg1"/>
                  </a:solidFill>
                  <a:sym typeface="Malgun Gothic"/>
                </a:rPr>
                <a:t>•  Problem recognition</a:t>
              </a:r>
              <a:endParaRPr sz="1600" b="1" dirty="0">
                <a:solidFill>
                  <a:schemeClr val="bg1"/>
                </a:solidFill>
                <a:sym typeface="Malgun Gothic"/>
              </a:endParaRPr>
            </a:p>
          </p:txBody>
        </p:sp>
        <p:sp>
          <p:nvSpPr>
            <p:cNvPr id="17" name="Google Shape;113;p14">
              <a:extLst>
                <a:ext uri="{FF2B5EF4-FFF2-40B4-BE49-F238E27FC236}">
                  <a16:creationId xmlns:a16="http://schemas.microsoft.com/office/drawing/2014/main" id="{FFA3B775-CECC-4F5E-B635-6C6367DC38A8}"/>
                </a:ext>
              </a:extLst>
            </p:cNvPr>
            <p:cNvSpPr txBox="1"/>
            <p:nvPr/>
          </p:nvSpPr>
          <p:spPr>
            <a:xfrm>
              <a:off x="1090092" y="2161498"/>
              <a:ext cx="360106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1"/>
                  </a:solidFill>
                  <a:sym typeface="Malgun Gothic"/>
                </a:rPr>
                <a:t>•  Who participated in the project?</a:t>
              </a:r>
              <a:endParaRPr sz="1600" b="1" dirty="0">
                <a:solidFill>
                  <a:schemeClr val="bg1"/>
                </a:solidFill>
                <a:sym typeface="Malgun Gothic"/>
              </a:endParaRPr>
            </a:p>
          </p:txBody>
        </p:sp>
        <p:sp>
          <p:nvSpPr>
            <p:cNvPr id="22" name="Google Shape;112;p14">
              <a:extLst>
                <a:ext uri="{FF2B5EF4-FFF2-40B4-BE49-F238E27FC236}">
                  <a16:creationId xmlns:a16="http://schemas.microsoft.com/office/drawing/2014/main" id="{C512DC48-063C-4DB0-B644-1EBB47732B1D}"/>
                </a:ext>
              </a:extLst>
            </p:cNvPr>
            <p:cNvSpPr txBox="1"/>
            <p:nvPr/>
          </p:nvSpPr>
          <p:spPr>
            <a:xfrm>
              <a:off x="1097177" y="2811381"/>
              <a:ext cx="2813917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sym typeface="Malgun Gothic"/>
                </a:rPr>
                <a:t>•  D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evelopment motivation</a:t>
              </a:r>
              <a:endParaRPr lang="en-US" altLang="ko-KR" sz="1600" b="1" dirty="0">
                <a:solidFill>
                  <a:schemeClr val="bg1"/>
                </a:solidFill>
                <a:sym typeface="Malgun Gothic"/>
              </a:endParaRPr>
            </a:p>
          </p:txBody>
        </p:sp>
        <p:sp>
          <p:nvSpPr>
            <p:cNvPr id="24" name="Google Shape;112;p14">
              <a:extLst>
                <a:ext uri="{FF2B5EF4-FFF2-40B4-BE49-F238E27FC236}">
                  <a16:creationId xmlns:a16="http://schemas.microsoft.com/office/drawing/2014/main" id="{F04F1E9C-C482-489E-98F5-9C7F0B9AFE6A}"/>
                </a:ext>
              </a:extLst>
            </p:cNvPr>
            <p:cNvSpPr txBox="1"/>
            <p:nvPr/>
          </p:nvSpPr>
          <p:spPr>
            <a:xfrm>
              <a:off x="4864051" y="2158765"/>
              <a:ext cx="252389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sym typeface="Malgun Gothic"/>
                </a:rPr>
                <a:t>• C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reative process</a:t>
              </a:r>
              <a:endParaRPr lang="en-US" altLang="ko-KR" sz="1600" b="1" dirty="0">
                <a:solidFill>
                  <a:schemeClr val="bg1"/>
                </a:solidFill>
                <a:sym typeface="Malgun Gothic"/>
              </a:endParaRPr>
            </a:p>
          </p:txBody>
        </p:sp>
        <p:sp>
          <p:nvSpPr>
            <p:cNvPr id="20" name="Google Shape;112;p14">
              <a:extLst>
                <a:ext uri="{FF2B5EF4-FFF2-40B4-BE49-F238E27FC236}">
                  <a16:creationId xmlns:a16="http://schemas.microsoft.com/office/drawing/2014/main" id="{1AF7C35C-1820-4FCB-84DE-D7A49E673921}"/>
                </a:ext>
              </a:extLst>
            </p:cNvPr>
            <p:cNvSpPr txBox="1"/>
            <p:nvPr/>
          </p:nvSpPr>
          <p:spPr>
            <a:xfrm>
              <a:off x="4850774" y="2511862"/>
              <a:ext cx="287972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sym typeface="Malgun Gothic"/>
                </a:rPr>
                <a:t>• 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Idea to solve the problem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FA686A5-AA61-431F-95B7-DD6463105E44}"/>
              </a:ext>
            </a:extLst>
          </p:cNvPr>
          <p:cNvGrpSpPr/>
          <p:nvPr/>
        </p:nvGrpSpPr>
        <p:grpSpPr>
          <a:xfrm>
            <a:off x="1090092" y="4355866"/>
            <a:ext cx="7447162" cy="1114434"/>
            <a:chOff x="1090092" y="4355866"/>
            <a:chExt cx="7447162" cy="1114434"/>
          </a:xfrm>
        </p:grpSpPr>
        <p:sp>
          <p:nvSpPr>
            <p:cNvPr id="107" name="Google Shape;107;p14"/>
            <p:cNvSpPr txBox="1"/>
            <p:nvPr/>
          </p:nvSpPr>
          <p:spPr>
            <a:xfrm>
              <a:off x="4841516" y="5147175"/>
              <a:ext cx="3695738" cy="323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5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• </a:t>
              </a:r>
              <a:r>
                <a:rPr lang="en-US" altLang="ko-KR" sz="15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Benefit &amp; What can it be used for?</a:t>
              </a: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4864051" y="4355866"/>
              <a:ext cx="3081629" cy="392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• What are the technologies?</a:t>
              </a:r>
              <a:endParaRPr sz="1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4841516" y="4750479"/>
              <a:ext cx="3555940" cy="3925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• Future technologies to be added</a:t>
              </a:r>
              <a:endParaRPr sz="1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109;p14">
              <a:extLst>
                <a:ext uri="{FF2B5EF4-FFF2-40B4-BE49-F238E27FC236}">
                  <a16:creationId xmlns:a16="http://schemas.microsoft.com/office/drawing/2014/main" id="{E21474CD-0806-4C54-BC6A-0D71E2D41107}"/>
                </a:ext>
              </a:extLst>
            </p:cNvPr>
            <p:cNvSpPr txBox="1"/>
            <p:nvPr/>
          </p:nvSpPr>
          <p:spPr>
            <a:xfrm>
              <a:off x="1090092" y="4766034"/>
              <a:ext cx="287972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5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• </a:t>
              </a:r>
              <a:r>
                <a:rPr lang="en-US" altLang="ko-KR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The developed prototype</a:t>
              </a:r>
            </a:p>
          </p:txBody>
        </p:sp>
        <p:sp>
          <p:nvSpPr>
            <p:cNvPr id="26" name="Google Shape;109;p14">
              <a:extLst>
                <a:ext uri="{FF2B5EF4-FFF2-40B4-BE49-F238E27FC236}">
                  <a16:creationId xmlns:a16="http://schemas.microsoft.com/office/drawing/2014/main" id="{D7F2FDDE-BDAC-4649-8D0C-05A12827C0F7}"/>
                </a:ext>
              </a:extLst>
            </p:cNvPr>
            <p:cNvSpPr txBox="1"/>
            <p:nvPr/>
          </p:nvSpPr>
          <p:spPr>
            <a:xfrm>
              <a:off x="1090092" y="5127772"/>
              <a:ext cx="2529667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5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• </a:t>
              </a:r>
              <a:r>
                <a:rPr lang="en-US" altLang="ko-KR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Demonstration video</a:t>
              </a:r>
            </a:p>
          </p:txBody>
        </p:sp>
        <p:sp>
          <p:nvSpPr>
            <p:cNvPr id="27" name="Google Shape;109;p14">
              <a:extLst>
                <a:ext uri="{FF2B5EF4-FFF2-40B4-BE49-F238E27FC236}">
                  <a16:creationId xmlns:a16="http://schemas.microsoft.com/office/drawing/2014/main" id="{4C0E3EAB-26A2-4998-924A-7E5511A77FB4}"/>
                </a:ext>
              </a:extLst>
            </p:cNvPr>
            <p:cNvSpPr txBox="1"/>
            <p:nvPr/>
          </p:nvSpPr>
          <p:spPr>
            <a:xfrm>
              <a:off x="1090092" y="4397947"/>
              <a:ext cx="278397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5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• </a:t>
              </a:r>
              <a:r>
                <a:rPr lang="it-IT" altLang="ko-KR" sz="1600" b="1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S.M.S operation Scenario</a:t>
              </a:r>
            </a:p>
          </p:txBody>
        </p:sp>
      </p:grpSp>
      <p:cxnSp>
        <p:nvCxnSpPr>
          <p:cNvPr id="33" name="Google Shape;102;p14">
            <a:extLst>
              <a:ext uri="{FF2B5EF4-FFF2-40B4-BE49-F238E27FC236}">
                <a16:creationId xmlns:a16="http://schemas.microsoft.com/office/drawing/2014/main" id="{4EC5C5D6-2907-4B5B-AFCA-EC3329528EB6}"/>
              </a:ext>
            </a:extLst>
          </p:cNvPr>
          <p:cNvCxnSpPr>
            <a:cxnSpLocks/>
          </p:cNvCxnSpPr>
          <p:nvPr/>
        </p:nvCxnSpPr>
        <p:spPr>
          <a:xfrm>
            <a:off x="658856" y="6401259"/>
            <a:ext cx="7139744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" name="Google Shape;120;p15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9800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>
            <a:off x="309760" y="887141"/>
            <a:ext cx="116535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" name="Google Shape;123;p15"/>
          <p:cNvSpPr txBox="1"/>
          <p:nvPr/>
        </p:nvSpPr>
        <p:spPr>
          <a:xfrm>
            <a:off x="309759" y="277512"/>
            <a:ext cx="610000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Who participated in the project?</a:t>
            </a:r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850" y="1197275"/>
            <a:ext cx="1731370" cy="23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5516" y="1197275"/>
            <a:ext cx="1888657" cy="2307052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27" name="Google Shape;127;p15"/>
          <p:cNvSpPr txBox="1"/>
          <p:nvPr/>
        </p:nvSpPr>
        <p:spPr>
          <a:xfrm>
            <a:off x="1471788" y="3534725"/>
            <a:ext cx="259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Honggyo</a:t>
            </a:r>
            <a:r>
              <a:rPr lang="en-US" sz="2800" b="1" dirty="0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 Lee</a:t>
            </a:r>
            <a:endParaRPr sz="2800" b="1" dirty="0">
              <a:solidFill>
                <a:schemeClr val="dk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8195425" y="3552675"/>
            <a:ext cx="1979803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Hamin</a:t>
            </a:r>
            <a:r>
              <a:rPr lang="en-US" sz="2800" b="1" dirty="0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Im</a:t>
            </a:r>
            <a:endParaRPr sz="2800" b="1" dirty="0">
              <a:solidFill>
                <a:schemeClr val="dk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1449572" y="4144204"/>
            <a:ext cx="3859668" cy="215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Daejeon Univ. Computer Science</a:t>
            </a:r>
          </a:p>
          <a:p>
            <a:endParaRPr lang="en-US" altLang="ko-KR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GDSC Daejeon Univ. Member (23-24 Season)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3rd place in 2022 </a:t>
            </a:r>
            <a:r>
              <a:rPr lang="en-US" altLang="ko-KR" sz="1000" b="1" dirty="0" err="1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Metaverse</a:t>
            </a:r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 Developer Contest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3rd place in 2023 Daejeon Youth Social Startup Hackathon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https://github.com/LeeHongyo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2_hong_gyo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7560000" y="4075625"/>
            <a:ext cx="38313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Daejeon Univ. Computer Science</a:t>
            </a:r>
            <a:endParaRPr sz="13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Republic of Korea Air Force Sgt. Discharged</a:t>
            </a: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Winning the 'Best Innovation Award' at the e-ICON World Competition</a:t>
            </a: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3rd place in 2023 Daejeon Youth Social Startup Hackathon</a:t>
            </a: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https://github.com/limhamin</a:t>
            </a:r>
          </a:p>
          <a:p>
            <a:endParaRPr lang="en-US" altLang="ko-KR"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en-US" altLang="ko-KR" sz="1000" b="1" dirty="0" err="1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be_ta_min</a:t>
            </a:r>
            <a:endParaRPr lang="en-US" altLang="ko-KR"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endParaRPr lang="en-US" altLang="ko-KR"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480" y="5859769"/>
            <a:ext cx="208726" cy="208726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6" name="Google Shape;13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2755" y="5489931"/>
            <a:ext cx="3231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3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9465" y="5859769"/>
            <a:ext cx="208726" cy="208726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8" name="Google Shape;13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40" y="5489931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p18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697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" name="Google Shape;189;p18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18"/>
          <p:cNvSpPr txBox="1"/>
          <p:nvPr/>
        </p:nvSpPr>
        <p:spPr>
          <a:xfrm>
            <a:off x="295819" y="274366"/>
            <a:ext cx="37203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Problem recognition</a:t>
            </a:r>
            <a:endParaRPr lang="en-US" altLang="ko-KR" sz="3200" b="1" dirty="0">
              <a:solidFill>
                <a:schemeClr val="bg1"/>
              </a:solidFill>
              <a:latin typeface="+mj-ea"/>
              <a:cs typeface="Malgun Gothic"/>
              <a:sym typeface="Malgun Gothic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372424" y="5960404"/>
            <a:ext cx="3018071" cy="42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altLang="ko-KR" sz="13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Source. (http://www.insidevina.com)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F8A55-9F44-478F-98C5-CAA55702A714}"/>
              </a:ext>
            </a:extLst>
          </p:cNvPr>
          <p:cNvSpPr txBox="1"/>
          <p:nvPr/>
        </p:nvSpPr>
        <p:spPr>
          <a:xfrm>
            <a:off x="309760" y="1340207"/>
            <a:ext cx="77456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3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According to Vietnamese statistics, </a:t>
            </a:r>
          </a:p>
          <a:p>
            <a:pPr lvl="0"/>
            <a:r>
              <a:rPr lang="en-US" altLang="ko-KR" sz="23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the number of registered motorcycles </a:t>
            </a:r>
          </a:p>
          <a:p>
            <a:pPr lvl="0"/>
            <a:r>
              <a:rPr lang="en-US" altLang="ko-KR" sz="23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has exceeded about </a:t>
            </a:r>
            <a:r>
              <a:rPr lang="en-US" altLang="ko-KR" sz="23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65 million as of 2022. </a:t>
            </a:r>
          </a:p>
          <a:p>
            <a:pPr lvl="0"/>
            <a:r>
              <a:rPr lang="en-US" altLang="ko-KR" sz="23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More than half of Vietnam's population owns motorcycles.</a:t>
            </a:r>
          </a:p>
        </p:txBody>
      </p:sp>
      <p:sp>
        <p:nvSpPr>
          <p:cNvPr id="13" name="Google Shape;193;p18">
            <a:extLst>
              <a:ext uri="{FF2B5EF4-FFF2-40B4-BE49-F238E27FC236}">
                <a16:creationId xmlns:a16="http://schemas.microsoft.com/office/drawing/2014/main" id="{7C78EEE2-DDB5-4441-A05B-A5D987FBE5D3}"/>
              </a:ext>
            </a:extLst>
          </p:cNvPr>
          <p:cNvSpPr txBox="1"/>
          <p:nvPr/>
        </p:nvSpPr>
        <p:spPr>
          <a:xfrm>
            <a:off x="309760" y="4376543"/>
            <a:ext cx="11577036" cy="158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ko-KR" sz="23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According to a WHO survey, </a:t>
            </a:r>
            <a:r>
              <a:rPr lang="en-US" altLang="ko-KR" sz="23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Vietnam has about 9,000 traffic deaths a year</a:t>
            </a:r>
            <a:r>
              <a:rPr lang="en-US" altLang="ko-KR" sz="23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, </a:t>
            </a:r>
            <a:r>
              <a:rPr lang="en-US" altLang="ko-KR" sz="23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with one death per hour</a:t>
            </a:r>
            <a:r>
              <a:rPr lang="en-US" altLang="ko-KR" sz="23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. It's like wasting </a:t>
            </a:r>
            <a:r>
              <a:rPr lang="en-US" altLang="ko-KR" sz="23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2.5% of the country's GDP</a:t>
            </a:r>
            <a:r>
              <a:rPr lang="en-US" altLang="ko-KR" sz="23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.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23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According to WHO statistics, the number of people killed in traffic accidents in Thailand and Vietnam is 32.6 and 26.1 per 100,000 respectively, the </a:t>
            </a:r>
            <a:r>
              <a:rPr lang="en-US" altLang="ko-KR" sz="23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highest in the world</a:t>
            </a:r>
          </a:p>
        </p:txBody>
      </p:sp>
      <p:sp>
        <p:nvSpPr>
          <p:cNvPr id="14" name="Google Shape;193;p18">
            <a:extLst>
              <a:ext uri="{FF2B5EF4-FFF2-40B4-BE49-F238E27FC236}">
                <a16:creationId xmlns:a16="http://schemas.microsoft.com/office/drawing/2014/main" id="{B9BE2A59-AB32-49F9-9545-E88251B4ADC1}"/>
              </a:ext>
            </a:extLst>
          </p:cNvPr>
          <p:cNvSpPr txBox="1"/>
          <p:nvPr/>
        </p:nvSpPr>
        <p:spPr>
          <a:xfrm>
            <a:off x="372424" y="2848312"/>
            <a:ext cx="3094676" cy="42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ko-KR" sz="1300" b="1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Source. (https://dream.kotra.or.kr/)</a:t>
            </a:r>
            <a:endParaRPr sz="13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92144985-E48D-47F6-9A8D-73B9F6E1C3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760734"/>
              </p:ext>
            </p:extLst>
          </p:nvPr>
        </p:nvGraphicFramePr>
        <p:xfrm>
          <a:off x="7670931" y="976737"/>
          <a:ext cx="4904476" cy="3054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p18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697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" name="Google Shape;189;p18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18"/>
          <p:cNvSpPr txBox="1"/>
          <p:nvPr/>
        </p:nvSpPr>
        <p:spPr>
          <a:xfrm>
            <a:off x="295819" y="274366"/>
            <a:ext cx="488578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800" b="1" dirty="0">
                <a:solidFill>
                  <a:schemeClr val="bg1"/>
                </a:solidFill>
                <a:latin typeface="+mj-ea"/>
              </a:rPr>
              <a:t>Development motivation</a:t>
            </a:r>
            <a:endParaRPr lang="en-US" altLang="ko-KR" sz="3200" b="1" dirty="0">
              <a:solidFill>
                <a:schemeClr val="bg1"/>
              </a:solidFill>
              <a:latin typeface="+mj-ea"/>
              <a:cs typeface="Malgun Gothic"/>
              <a:sym typeface="Malgun Gothic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489899" y="1961915"/>
            <a:ext cx="5592161" cy="15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Vietnam has a high rate of motorcycles worldwide and a high rate of traffic accidents worldwide. </a:t>
            </a:r>
            <a:endParaRPr sz="18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7D31A4-FAD3-4B57-9D25-753693478DCE}"/>
              </a:ext>
            </a:extLst>
          </p:cNvPr>
          <p:cNvGrpSpPr/>
          <p:nvPr/>
        </p:nvGrpSpPr>
        <p:grpSpPr>
          <a:xfrm>
            <a:off x="6819733" y="2286595"/>
            <a:ext cx="4785666" cy="2831504"/>
            <a:chOff x="7231849" y="1473795"/>
            <a:chExt cx="3078863" cy="18216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D120B98-A44C-4DCE-9B45-71CF756C9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60" b="97567" l="490" r="97059">
                          <a14:foregroundMark x1="22794" y1="21898" x2="22794" y2="21898"/>
                          <a14:foregroundMark x1="32353" y1="7786" x2="32353" y2="7786"/>
                          <a14:foregroundMark x1="92402" y1="28710" x2="92402" y2="28710"/>
                          <a14:foregroundMark x1="7598" y1="15572" x2="7598" y2="15572"/>
                          <a14:foregroundMark x1="14461" y1="5839" x2="14461" y2="5839"/>
                          <a14:foregroundMark x1="11029" y1="1460" x2="11029" y2="1460"/>
                          <a14:backgroundMark x1="13480" y1="3163" x2="13480" y2="3163"/>
                          <a14:backgroundMark x1="9804" y1="89781" x2="9804" y2="89781"/>
                          <a14:backgroundMark x1="9314" y1="89781" x2="9069" y2="89781"/>
                          <a14:backgroundMark x1="22304" y1="85888" x2="20833" y2="85888"/>
                          <a14:backgroundMark x1="24510" y1="83212" x2="4657" y2="86861"/>
                          <a14:backgroundMark x1="5882" y1="84428" x2="16176" y2="94891"/>
                          <a14:backgroundMark x1="19608" y1="94161" x2="1471" y2="91241"/>
                          <a14:backgroundMark x1="2451" y1="90511" x2="24755" y2="94161"/>
                          <a14:backgroundMark x1="18627" y1="94891" x2="53922" y2="95377"/>
                          <a14:backgroundMark x1="53922" y1="95377" x2="89951" y2="91971"/>
                          <a14:backgroundMark x1="89951" y1="91971" x2="75980" y2="85401"/>
                          <a14:backgroundMark x1="70343" y1="82238" x2="44363" y2="97324"/>
                          <a14:backgroundMark x1="66667" y1="96107" x2="88235" y2="93674"/>
                          <a14:backgroundMark x1="84804" y1="93431" x2="98284" y2="892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1849" y="1774283"/>
              <a:ext cx="1510060" cy="152116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33AE8BB-307E-4201-BDE0-C5A9C97F1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97" b="90671" l="3675" r="96063">
                          <a14:foregroundMark x1="7612" y1="40525" x2="7612" y2="40525"/>
                          <a14:foregroundMark x1="3675" y1="43440" x2="3675" y2="43440"/>
                          <a14:foregroundMark x1="71916" y1="48397" x2="71916" y2="48397"/>
                          <a14:foregroundMark x1="65092" y1="90962" x2="65092" y2="90962"/>
                          <a14:foregroundMark x1="68766" y1="15743" x2="68766" y2="15743"/>
                          <a14:foregroundMark x1="71129" y1="6997" x2="71129" y2="6997"/>
                          <a14:foregroundMark x1="51181" y1="14869" x2="51181" y2="14869"/>
                          <a14:foregroundMark x1="58530" y1="31778" x2="58530" y2="31778"/>
                          <a14:foregroundMark x1="71129" y1="7289" x2="71129" y2="7289"/>
                          <a14:foregroundMark x1="70341" y1="6706" x2="71129" y2="6997"/>
                          <a14:foregroundMark x1="68766" y1="6997" x2="67979" y2="6706"/>
                          <a14:foregroundMark x1="36220" y1="46356" x2="36220" y2="46356"/>
                          <a14:foregroundMark x1="39370" y1="44023" x2="39370" y2="44023"/>
                          <a14:foregroundMark x1="43832" y1="40816" x2="43832" y2="40816"/>
                          <a14:foregroundMark x1="34646" y1="50729" x2="34646" y2="50729"/>
                          <a14:foregroundMark x1="53018" y1="38192" x2="53018" y2="38192"/>
                          <a14:foregroundMark x1="51444" y1="36152" x2="51444" y2="36152"/>
                          <a14:foregroundMark x1="42782" y1="37901" x2="42782" y2="37901"/>
                          <a14:foregroundMark x1="49606" y1="25656" x2="49606" y2="25656"/>
                          <a14:foregroundMark x1="62992" y1="34402" x2="62992" y2="34402"/>
                          <a14:backgroundMark x1="81365" y1="53061" x2="81365" y2="53061"/>
                          <a14:backgroundMark x1="81365" y1="53061" x2="81365" y2="53061"/>
                          <a14:backgroundMark x1="81365" y1="53061" x2="81365" y2="53061"/>
                          <a14:backgroundMark x1="81365" y1="53061" x2="81365" y2="52770"/>
                          <a14:backgroundMark x1="81365" y1="53353" x2="82152" y2="53061"/>
                          <a14:backgroundMark x1="81627" y1="53936" x2="81365" y2="55102"/>
                          <a14:backgroundMark x1="85039" y1="68222" x2="83990" y2="67638"/>
                          <a14:backgroundMark x1="87664" y1="79883" x2="87664" y2="79883"/>
                          <a14:backgroundMark x1="88976" y1="81341" x2="88976" y2="81341"/>
                          <a14:backgroundMark x1="89239" y1="81633" x2="89239" y2="81633"/>
                          <a14:backgroundMark x1="89764" y1="83090" x2="89764" y2="83673"/>
                          <a14:backgroundMark x1="86614" y1="80758" x2="87139" y2="81050"/>
                          <a14:backgroundMark x1="86877" y1="80175" x2="90551" y2="84548"/>
                          <a14:backgroundMark x1="81627" y1="83090" x2="81627" y2="83090"/>
                          <a14:backgroundMark x1="81627" y1="87172" x2="81627" y2="87172"/>
                          <a14:backgroundMark x1="83465" y1="88047" x2="83465" y2="88047"/>
                          <a14:backgroundMark x1="83202" y1="88047" x2="83202" y2="88047"/>
                          <a14:backgroundMark x1="91339" y1="70262" x2="91339" y2="70262"/>
                          <a14:backgroundMark x1="91076" y1="70262" x2="91076" y2="70262"/>
                          <a14:backgroundMark x1="93701" y1="72303" x2="93701" y2="72303"/>
                          <a14:backgroundMark x1="88451" y1="72595" x2="88451" y2="88338"/>
                          <a14:backgroundMark x1="91864" y1="71429" x2="91339" y2="90379"/>
                          <a14:backgroundMark x1="93438" y1="70262" x2="91339" y2="88338"/>
                          <a14:backgroundMark x1="89764" y1="70845" x2="87402" y2="93586"/>
                          <a14:backgroundMark x1="87402" y1="69096" x2="82677" y2="86589"/>
                          <a14:backgroundMark x1="84514" y1="78426" x2="81890" y2="88047"/>
                          <a14:backgroundMark x1="87927" y1="78426" x2="83727" y2="88047"/>
                          <a14:backgroundMark x1="87402" y1="73761" x2="81890" y2="90087"/>
                          <a14:backgroundMark x1="84252" y1="82799" x2="80052" y2="932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03062" flipH="1">
              <a:off x="8340587" y="1473795"/>
              <a:ext cx="1970125" cy="1773630"/>
            </a:xfrm>
            <a:prstGeom prst="rect">
              <a:avLst/>
            </a:prstGeom>
          </p:spPr>
        </p:pic>
      </p:grpSp>
      <p:sp>
        <p:nvSpPr>
          <p:cNvPr id="13" name="Google Shape;193;p18">
            <a:extLst>
              <a:ext uri="{FF2B5EF4-FFF2-40B4-BE49-F238E27FC236}">
                <a16:creationId xmlns:a16="http://schemas.microsoft.com/office/drawing/2014/main" id="{D6436540-C1DC-44E9-A033-D40E7E1787DB}"/>
              </a:ext>
            </a:extLst>
          </p:cNvPr>
          <p:cNvSpPr txBox="1"/>
          <p:nvPr/>
        </p:nvSpPr>
        <p:spPr>
          <a:xfrm>
            <a:off x="586601" y="3935880"/>
            <a:ext cx="5592161" cy="152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Vietnam’s GDP losses are huge as Vietnamese people die in Motorcycle accidents</a:t>
            </a:r>
            <a:r>
              <a:rPr lang="en-US" sz="18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.</a:t>
            </a:r>
            <a:endParaRPr sz="18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435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p18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-1394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" name="Google Shape;189;p18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18"/>
          <p:cNvSpPr txBox="1"/>
          <p:nvPr/>
        </p:nvSpPr>
        <p:spPr>
          <a:xfrm>
            <a:off x="295819" y="274366"/>
            <a:ext cx="329902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800" b="1" dirty="0">
                <a:solidFill>
                  <a:schemeClr val="bg1"/>
                </a:solidFill>
                <a:latin typeface="+mj-ea"/>
              </a:rPr>
              <a:t>Creative process</a:t>
            </a:r>
            <a:endParaRPr lang="en-US" altLang="ko-KR" sz="3200" b="1" dirty="0">
              <a:solidFill>
                <a:schemeClr val="bg1"/>
              </a:solidFill>
              <a:latin typeface="+mj-ea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76F4C-74E3-4B83-AECC-2B9B6FBB5828}"/>
              </a:ext>
            </a:extLst>
          </p:cNvPr>
          <p:cNvSpPr txBox="1"/>
          <p:nvPr/>
        </p:nvSpPr>
        <p:spPr>
          <a:xfrm>
            <a:off x="1172890" y="2894638"/>
            <a:ext cx="981834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100"/>
              <a:defRPr/>
            </a:pPr>
            <a:r>
              <a:rPr lang="en-US" altLang="ko-KR" sz="2200" dirty="0"/>
              <a:t>The blind spot we defined </a:t>
            </a:r>
          </a:p>
          <a:p>
            <a:pPr lvl="0">
              <a:buSzPts val="1100"/>
              <a:defRPr/>
            </a:pPr>
            <a:r>
              <a:rPr lang="en-US" altLang="ko-KR" sz="2500" b="1" dirty="0"/>
              <a:t>refers to the area where drivers or pedestrians can’t see ahead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56592E-F19B-4F85-92FF-7CA5EB161CA1}"/>
              </a:ext>
            </a:extLst>
          </p:cNvPr>
          <p:cNvSpPr txBox="1"/>
          <p:nvPr/>
        </p:nvSpPr>
        <p:spPr>
          <a:xfrm>
            <a:off x="1172890" y="4631922"/>
            <a:ext cx="9653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100"/>
              <a:defRPr/>
            </a:pPr>
            <a:r>
              <a:rPr lang="en-US" altLang="ko-KR" sz="2400" dirty="0"/>
              <a:t>For example, if there is a curve ahead, it refers to areas or dark roads </a:t>
            </a:r>
          </a:p>
          <a:p>
            <a:pPr lvl="0">
              <a:buSzPts val="1100"/>
              <a:defRPr/>
            </a:pPr>
            <a:r>
              <a:rPr lang="en-US" altLang="ko-KR" sz="2400" dirty="0"/>
              <a:t>that can’t be seen 100 meters ahead.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B8AA73-EEEA-41D9-889D-022A0E24E9BF}"/>
              </a:ext>
            </a:extLst>
          </p:cNvPr>
          <p:cNvGrpSpPr/>
          <p:nvPr/>
        </p:nvGrpSpPr>
        <p:grpSpPr>
          <a:xfrm>
            <a:off x="432805" y="1326807"/>
            <a:ext cx="6417220" cy="816338"/>
            <a:chOff x="432805" y="1326807"/>
            <a:chExt cx="6417220" cy="8163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17C353-D6A4-42B0-9402-B4062264BFED}"/>
                </a:ext>
              </a:extLst>
            </p:cNvPr>
            <p:cNvSpPr txBox="1"/>
            <p:nvPr/>
          </p:nvSpPr>
          <p:spPr>
            <a:xfrm>
              <a:off x="1199765" y="1326807"/>
              <a:ext cx="565026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500" b="1" dirty="0"/>
                <a:t>Blind spots </a:t>
              </a:r>
              <a:r>
                <a:rPr lang="en-US" altLang="ko-KR" sz="4200" dirty="0"/>
                <a:t>defined</a:t>
              </a:r>
              <a:endParaRPr lang="en-US" altLang="ko-KR" sz="4200" b="1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90CDDA-7B27-4C61-962F-997AC041C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805" y="1390125"/>
              <a:ext cx="753020" cy="753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383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p18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-1394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" name="Google Shape;189;p18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18"/>
          <p:cNvSpPr txBox="1"/>
          <p:nvPr/>
        </p:nvSpPr>
        <p:spPr>
          <a:xfrm>
            <a:off x="295819" y="274366"/>
            <a:ext cx="329902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800" b="1" dirty="0">
                <a:solidFill>
                  <a:schemeClr val="bg1"/>
                </a:solidFill>
                <a:latin typeface="+mj-ea"/>
              </a:rPr>
              <a:t>Creative process</a:t>
            </a:r>
            <a:endParaRPr lang="en-US" altLang="ko-KR" sz="3200" b="1" dirty="0">
              <a:solidFill>
                <a:schemeClr val="bg1"/>
              </a:solidFill>
              <a:latin typeface="+mj-ea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7C353-D6A4-42B0-9402-B4062264BFED}"/>
              </a:ext>
            </a:extLst>
          </p:cNvPr>
          <p:cNvSpPr txBox="1"/>
          <p:nvPr/>
        </p:nvSpPr>
        <p:spPr>
          <a:xfrm>
            <a:off x="571500" y="1293831"/>
            <a:ext cx="108986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We have identified the reason for the accident. </a:t>
            </a:r>
          </a:p>
          <a:p>
            <a:r>
              <a:rPr lang="en-US" altLang="ko-KR" sz="2500" dirty="0"/>
              <a:t>We identified the reason for the accident. </a:t>
            </a:r>
          </a:p>
          <a:p>
            <a:r>
              <a:rPr lang="en-US" altLang="ko-KR" sz="2500" dirty="0"/>
              <a:t>It's usually caused by the inability to slow down in </a:t>
            </a:r>
            <a:r>
              <a:rPr lang="en-US" altLang="ko-KR" sz="2500" b="1" dirty="0"/>
              <a:t>blind spots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3125EC-921E-4547-861A-92ADBC892824}"/>
              </a:ext>
            </a:extLst>
          </p:cNvPr>
          <p:cNvSpPr txBox="1"/>
          <p:nvPr/>
        </p:nvSpPr>
        <p:spPr>
          <a:xfrm>
            <a:off x="571500" y="2751613"/>
            <a:ext cx="107533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We have created a </a:t>
            </a:r>
            <a:r>
              <a:rPr lang="en-US" altLang="ko-KR" sz="2500" dirty="0">
                <a:latin typeface="+mn-lt"/>
              </a:rPr>
              <a:t>system</a:t>
            </a:r>
            <a:r>
              <a:rPr lang="en-US" altLang="ko-KR" sz="2500" dirty="0"/>
              <a:t> that visually alerts the driver if there is a person in front of us in a blind spot.</a:t>
            </a:r>
            <a:endParaRPr lang="ko-KR" altLang="en-US" sz="25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1EF6BD-FD8C-47E7-9F61-3CAF6DD44335}"/>
              </a:ext>
            </a:extLst>
          </p:cNvPr>
          <p:cNvGrpSpPr/>
          <p:nvPr/>
        </p:nvGrpSpPr>
        <p:grpSpPr>
          <a:xfrm>
            <a:off x="8358939" y="3943667"/>
            <a:ext cx="3376638" cy="1996489"/>
            <a:chOff x="8358939" y="3943667"/>
            <a:chExt cx="3376638" cy="1996489"/>
          </a:xfrm>
        </p:grpSpPr>
        <p:pic>
          <p:nvPicPr>
            <p:cNvPr id="1028" name="Picture 4" descr="베트남에서 유일하게 '신호등이 없는 도시' 달랏 : 네이버 블로그">
              <a:extLst>
                <a:ext uri="{FF2B5EF4-FFF2-40B4-BE49-F238E27FC236}">
                  <a16:creationId xmlns:a16="http://schemas.microsoft.com/office/drawing/2014/main" id="{DD1F398F-8C47-487C-92AC-C3934F411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4399" y="3943667"/>
              <a:ext cx="2901509" cy="1623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7352E8-9604-4A16-B05B-F776F457D7FC}"/>
                </a:ext>
              </a:extLst>
            </p:cNvPr>
            <p:cNvSpPr txBox="1"/>
            <p:nvPr/>
          </p:nvSpPr>
          <p:spPr>
            <a:xfrm>
              <a:off x="8358939" y="5693935"/>
              <a:ext cx="33766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 Traffic control with hand signals without traffic lights &gt;</a:t>
              </a:r>
              <a:endParaRPr lang="ko-KR" altLang="en-US" sz="10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923CDB-AB47-4CAB-8421-A403B74B29DC}"/>
              </a:ext>
            </a:extLst>
          </p:cNvPr>
          <p:cNvGrpSpPr/>
          <p:nvPr/>
        </p:nvGrpSpPr>
        <p:grpSpPr>
          <a:xfrm>
            <a:off x="444232" y="4031043"/>
            <a:ext cx="3539038" cy="1909112"/>
            <a:chOff x="444232" y="4031043"/>
            <a:chExt cx="3539038" cy="19091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1A1FC-3A6D-429C-9C30-57A17ACF4367}"/>
                </a:ext>
              </a:extLst>
            </p:cNvPr>
            <p:cNvSpPr txBox="1"/>
            <p:nvPr/>
          </p:nvSpPr>
          <p:spPr>
            <a:xfrm>
              <a:off x="1000447" y="5693934"/>
              <a:ext cx="23402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 </a:t>
              </a:r>
              <a:r>
                <a:rPr lang="en-US" altLang="ko-KR" sz="1000" dirty="0" err="1"/>
                <a:t>Unduryeong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Hongcheon</a:t>
              </a:r>
              <a:r>
                <a:rPr lang="en-US" altLang="ko-KR" sz="1000" dirty="0"/>
                <a:t> in</a:t>
              </a:r>
              <a:r>
                <a:rPr lang="ko-KR" altLang="en-US" sz="1000" dirty="0"/>
                <a:t> </a:t>
              </a:r>
              <a:r>
                <a:rPr lang="en-US" altLang="ko-KR" sz="1000" dirty="0"/>
                <a:t>Korea&gt;</a:t>
              </a:r>
              <a:endParaRPr lang="ko-KR" altLang="en-US" sz="1000" dirty="0"/>
            </a:p>
          </p:txBody>
        </p:sp>
        <p:pic>
          <p:nvPicPr>
            <p:cNvPr id="2" name="Picture 2" descr="https://www.shinmoongo.net/imgdata/shinmoongo_net/202310/2023103112219425.jpg">
              <a:extLst>
                <a:ext uri="{FF2B5EF4-FFF2-40B4-BE49-F238E27FC236}">
                  <a16:creationId xmlns:a16="http://schemas.microsoft.com/office/drawing/2014/main" id="{77B32710-2BCB-475B-9FAB-782C986681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702"/>
            <a:stretch/>
          </p:blipFill>
          <p:spPr bwMode="auto">
            <a:xfrm>
              <a:off x="444232" y="4031043"/>
              <a:ext cx="3539038" cy="153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E26A43-987E-46E2-9305-9506F2EBAC55}"/>
              </a:ext>
            </a:extLst>
          </p:cNvPr>
          <p:cNvGrpSpPr/>
          <p:nvPr/>
        </p:nvGrpSpPr>
        <p:grpSpPr>
          <a:xfrm>
            <a:off x="4820480" y="3996320"/>
            <a:ext cx="2754240" cy="1948992"/>
            <a:chOff x="4820480" y="3996320"/>
            <a:chExt cx="2754240" cy="1948992"/>
          </a:xfrm>
        </p:grpSpPr>
        <p:pic>
          <p:nvPicPr>
            <p:cNvPr id="3" name="Picture 4" descr="Vietnam / 메콩델타의 도시 껀터(Can Tho)의 아침">
              <a:extLst>
                <a:ext uri="{FF2B5EF4-FFF2-40B4-BE49-F238E27FC236}">
                  <a16:creationId xmlns:a16="http://schemas.microsoft.com/office/drawing/2014/main" id="{70216B06-5CAA-475A-881B-BD80B5042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853" y="3996320"/>
              <a:ext cx="2385494" cy="158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AFDE64-01CF-4A29-ABD0-511A4FD9226A}"/>
                </a:ext>
              </a:extLst>
            </p:cNvPr>
            <p:cNvSpPr txBox="1"/>
            <p:nvPr/>
          </p:nvSpPr>
          <p:spPr>
            <a:xfrm>
              <a:off x="4820480" y="5699091"/>
              <a:ext cx="2754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 A dark alley in Can </a:t>
              </a:r>
              <a:r>
                <a:rPr lang="en-US" altLang="ko-KR" sz="1000" dirty="0" err="1"/>
                <a:t>Tho</a:t>
              </a:r>
              <a:r>
                <a:rPr lang="en-US" altLang="ko-KR" sz="1000" dirty="0"/>
                <a:t>, Mekong Delta &gt;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290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p18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" name="Google Shape;189;p18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18"/>
          <p:cNvSpPr txBox="1"/>
          <p:nvPr/>
        </p:nvSpPr>
        <p:spPr>
          <a:xfrm>
            <a:off x="295820" y="274366"/>
            <a:ext cx="58141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</a:rPr>
              <a:t>Idea to solve the problem</a:t>
            </a:r>
            <a:endParaRPr sz="2800" b="1" dirty="0">
              <a:solidFill>
                <a:schemeClr val="lt1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9" name="Google Shape;15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387498">
            <a:off x="9088277" y="3059981"/>
            <a:ext cx="1359609" cy="31560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8439032" y="6458727"/>
            <a:ext cx="2658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S.M.S.(Smart Mirror System)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8E5B9-0F12-4BC2-8D83-1C5242A59358}"/>
              </a:ext>
            </a:extLst>
          </p:cNvPr>
          <p:cNvSpPr txBox="1"/>
          <p:nvPr/>
        </p:nvSpPr>
        <p:spPr>
          <a:xfrm>
            <a:off x="345820" y="1325860"/>
            <a:ext cx="6772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Objects in blind spots are recognized using a radar sensor, allowing pedestrians and other drivers to easily identify them.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FDFDA-EB73-4695-9164-B93837CA558B}"/>
              </a:ext>
            </a:extLst>
          </p:cNvPr>
          <p:cNvSpPr txBox="1"/>
          <p:nvPr/>
        </p:nvSpPr>
        <p:spPr>
          <a:xfrm>
            <a:off x="295820" y="3283845"/>
            <a:ext cx="8009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If the installation location does not have a smooth electricity supply,</a:t>
            </a:r>
          </a:p>
          <a:p>
            <a:r>
              <a:rPr lang="en-US" altLang="ko-KR" sz="2000" dirty="0"/>
              <a:t> power can be charged by using the solar penal to charge the battery</a:t>
            </a:r>
          </a:p>
          <a:p>
            <a:r>
              <a:rPr lang="en-US" altLang="ko-KR" sz="2000" dirty="0"/>
              <a:t> installed inside.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194FB-36FB-41A1-8650-EB2B12A244B0}"/>
              </a:ext>
            </a:extLst>
          </p:cNvPr>
          <p:cNvSpPr txBox="1"/>
          <p:nvPr/>
        </p:nvSpPr>
        <p:spPr>
          <a:xfrm>
            <a:off x="345820" y="4804166"/>
            <a:ext cx="7453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By adding functions to the existing block mirror, it is designed to ensure minimum safety functions even if it does not operate due to long-term uncharged</a:t>
            </a:r>
            <a:endParaRPr lang="ko-KR" altLang="en-US" sz="2000" dirty="0"/>
          </a:p>
        </p:txBody>
      </p:sp>
      <p:sp>
        <p:nvSpPr>
          <p:cNvPr id="6" name="설명선: 아래쪽 화살표 5">
            <a:extLst>
              <a:ext uri="{FF2B5EF4-FFF2-40B4-BE49-F238E27FC236}">
                <a16:creationId xmlns:a16="http://schemas.microsoft.com/office/drawing/2014/main" id="{1BF1CD70-1656-4C81-985B-0FA217E998FE}"/>
              </a:ext>
            </a:extLst>
          </p:cNvPr>
          <p:cNvSpPr/>
          <p:nvPr/>
        </p:nvSpPr>
        <p:spPr>
          <a:xfrm>
            <a:off x="7553998" y="1048401"/>
            <a:ext cx="4241115" cy="1811340"/>
          </a:xfrm>
          <a:prstGeom prst="downArrowCallout">
            <a:avLst>
              <a:gd name="adj1" fmla="val 18057"/>
              <a:gd name="adj2" fmla="val 23283"/>
              <a:gd name="adj3" fmla="val 29574"/>
              <a:gd name="adj4" fmla="val 51939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0" descr="https://www.devicemart.co.kr/data/collect_img/kind_0/goods/large/2848.jpg">
            <a:extLst>
              <a:ext uri="{FF2B5EF4-FFF2-40B4-BE49-F238E27FC236}">
                <a16:creationId xmlns:a16="http://schemas.microsoft.com/office/drawing/2014/main" id="{0D962C6E-C0B5-40B0-A73A-C390629F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833" y1="48444" x2="53833" y2="49333"/>
                        <a14:foregroundMark x1="59833" y1="29111" x2="57000" y2="32000"/>
                        <a14:foregroundMark x1="63759" y1="35778" x2="63500" y2="36000"/>
                        <a14:foregroundMark x1="64278" y1="35333" x2="63759" y2="35778"/>
                        <a14:foregroundMark x1="68167" y1="32000" x2="64278" y2="35333"/>
                        <a14:foregroundMark x1="58625" y1="46889" x2="56833" y2="48667"/>
                        <a14:foregroundMark x1="59521" y1="46000" x2="58625" y2="46889"/>
                        <a14:foregroundMark x1="60417" y1="45111" x2="59521" y2="46000"/>
                        <a14:foregroundMark x1="62432" y1="43111" x2="60417" y2="45111"/>
                        <a14:foregroundMark x1="70271" y1="35333" x2="62432" y2="43111"/>
                        <a14:foregroundMark x1="70495" y1="35111" x2="70271" y2="35333"/>
                        <a14:foregroundMark x1="71167" y1="34444" x2="70495" y2="35111"/>
                        <a14:foregroundMark x1="43479" y1="49778" x2="42833" y2="50444"/>
                        <a14:foregroundMark x1="44341" y1="48889" x2="43479" y2="49778"/>
                        <a14:foregroundMark x1="44765" y1="48452" x2="44341" y2="48889"/>
                        <a14:foregroundMark x1="46281" y1="46889" x2="45147" y2="48058"/>
                        <a14:foregroundMark x1="47359" y1="45778" x2="46281" y2="46889"/>
                        <a14:foregroundMark x1="49084" y1="44000" x2="47359" y2="45778"/>
                        <a14:foregroundMark x1="51024" y1="42000" x2="49084" y2="44000"/>
                        <a14:foregroundMark x1="59000" y1="33778" x2="51024" y2="42000"/>
                        <a14:backgroundMark x1="49500" y1="42000" x2="49500" y2="42000"/>
                        <a14:backgroundMark x1="48333" y1="44000" x2="48333" y2="44000"/>
                        <a14:backgroundMark x1="46500" y1="45778" x2="46500" y2="45778"/>
                        <a14:backgroundMark x1="45333" y1="46889" x2="45333" y2="46889"/>
                        <a14:backgroundMark x1="44667" y1="47556" x2="44333" y2="48000"/>
                        <a14:backgroundMark x1="43833" y1="48444" x2="43833" y2="48444"/>
                        <a14:backgroundMark x1="43333" y1="48889" x2="43333" y2="48889"/>
                        <a14:backgroundMark x1="43333" y1="49778" x2="43333" y2="49778"/>
                        <a14:backgroundMark x1="61333" y1="43111" x2="61333" y2="43111"/>
                        <a14:backgroundMark x1="58500" y1="45111" x2="58500" y2="45111"/>
                        <a14:backgroundMark x1="58000" y1="46000" x2="58000" y2="46000"/>
                        <a14:backgroundMark x1="57500" y1="46889" x2="57500" y2="46889"/>
                        <a14:backgroundMark x1="71500" y1="35333" x2="71500" y2="35333"/>
                        <a14:backgroundMark x1="72000" y1="35111" x2="72000" y2="35111"/>
                        <a14:backgroundMark x1="71667" y1="35111" x2="71667" y2="35111"/>
                        <a14:backgroundMark x1="71333" y1="35333" x2="71333" y2="35333"/>
                        <a14:backgroundMark x1="71000" y1="35333" x2="71000" y2="35333"/>
                        <a14:backgroundMark x1="63333" y1="36000" x2="63333" y2="36000"/>
                        <a14:backgroundMark x1="63167" y1="35778" x2="63167" y2="35778"/>
                        <a14:backgroundMark x1="63667" y1="35778" x2="63667" y2="35778"/>
                        <a14:backgroundMark x1="64500" y1="35333" x2="64500" y2="35333"/>
                        <a14:backgroundMark x1="64167" y1="35333" x2="64167" y2="3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291" y="963084"/>
            <a:ext cx="1493421" cy="112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디바이스마트,MCU보드/전자키트 &gt; 센서모듈 &gt; 라이다/거리/초음파/라인 &gt; 레이다(RADAR),빌리브마이크론 주식회사,모션 감지 레이다 센서 MRS-10G,10MHz에서 동작하는 도플러 방식의 레이더 센서 모듈 / 10GHz microwave radar RF &amp; 시그널 프로세서 / 감지 거리: 최대 10m(RCS 1m2의 성인 기준), 감지 객체의 감지 거리 출력">
            <a:extLst>
              <a:ext uri="{FF2B5EF4-FFF2-40B4-BE49-F238E27FC236}">
                <a16:creationId xmlns:a16="http://schemas.microsoft.com/office/drawing/2014/main" id="{1AE1F9D6-2FDD-4BA9-9CDB-3ED83904B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333" y1="26000" x2="70000" y2="26444"/>
                        <a14:foregroundMark x1="70000" y1="26444" x2="80181" y2="25313"/>
                        <a14:foregroundMark x1="86062" y1="24924" x2="89556" y2="39333"/>
                        <a14:foregroundMark x1="89556" y1="39333" x2="81778" y2="69111"/>
                        <a14:foregroundMark x1="81778" y1="69111" x2="65333" y2="69111"/>
                        <a14:foregroundMark x1="65333" y1="69111" x2="54000" y2="57778"/>
                        <a14:foregroundMark x1="54000" y1="57778" x2="54000" y2="28000"/>
                        <a14:foregroundMark x1="10667" y1="26444" x2="11556" y2="66889"/>
                        <a14:foregroundMark x1="10000" y1="69333" x2="25333" y2="68667"/>
                        <a14:foregroundMark x1="25333" y1="68667" x2="26667" y2="68667"/>
                        <a14:foregroundMark x1="79778" y1="32667" x2="84222" y2="34889"/>
                        <a14:foregroundMark x1="81333" y1="52667" x2="82667" y2="51111"/>
                        <a14:backgroundMark x1="80444" y1="24889" x2="86222" y2="24667"/>
                        <a14:backgroundMark x1="79778" y1="25111" x2="79778" y2="25111"/>
                        <a14:backgroundMark x1="79333" y1="24889" x2="79333" y2="2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997" y="952370"/>
            <a:ext cx="1223529" cy="122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0088BF-BDB5-4612-B17E-9AECD63572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091" b="93723" l="9208" r="89936">
                        <a14:foregroundMark x1="70450" y1="10390" x2="55638" y2="20313"/>
                        <a14:foregroundMark x1="11306" y1="54405" x2="9422" y2="57792"/>
                        <a14:foregroundMark x1="32334" y1="91342" x2="32334" y2="91342"/>
                        <a14:foregroundMark x1="19486" y1="73810" x2="19486" y2="73810"/>
                        <a14:foregroundMark x1="31692" y1="93939" x2="31692" y2="93939"/>
                        <a14:foregroundMark x1="72377" y1="9307" x2="72377" y2="9307"/>
                        <a14:foregroundMark x1="69807" y1="9307" x2="69807" y2="9307"/>
                        <a14:foregroundMark x1="68522" y1="9091" x2="68522" y2="9091"/>
                        <a14:foregroundMark x1="67880" y1="10390" x2="67880" y2="10390"/>
                        <a14:foregroundMark x1="9995" y1="52381" x2="9208" y2="53247"/>
                        <a14:foregroundMark x1="16488" y1="45238" x2="9995" y2="52381"/>
                        <a14:backgroundMark x1="46895" y1="29654" x2="30193" y2="37013"/>
                        <a14:backgroundMark x1="44754" y1="27922" x2="53319" y2="25758"/>
                        <a14:backgroundMark x1="50964" y1="24026" x2="50964" y2="24026"/>
                        <a14:backgroundMark x1="50107" y1="24026" x2="52248" y2="23377"/>
                        <a14:backgroundMark x1="53105" y1="23160" x2="54818" y2="22078"/>
                        <a14:backgroundMark x1="30835" y1="37662" x2="25482" y2="42208"/>
                        <a14:backgroundMark x1="24197" y1="41775" x2="20771" y2="43939"/>
                        <a14:backgroundMark x1="26124" y1="40909" x2="21627" y2="42208"/>
                        <a14:backgroundMark x1="23126" y1="42641" x2="18844" y2="45887"/>
                        <a14:backgroundMark x1="20343" y1="45238" x2="18092" y2="46443"/>
                        <a14:backgroundMark x1="55675" y1="22944" x2="52891" y2="22944"/>
                        <a14:backgroundMark x1="11135" y1="52381" x2="11135" y2="5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5076" y="1033362"/>
            <a:ext cx="887354" cy="877855"/>
          </a:xfrm>
          <a:prstGeom prst="rect">
            <a:avLst/>
          </a:prstGeom>
        </p:spPr>
      </p:pic>
      <p:pic>
        <p:nvPicPr>
          <p:cNvPr id="16" name="Picture 4" descr="디바이스마트,전원/파워/배터리 &gt; 솔라패널 &gt; 5V,SZH,태양 전지 판 5V 200mA 84 x 112 mm [SZH-SPB004],5V / 200mA / 84 x 112 mm / 1W">
            <a:extLst>
              <a:ext uri="{FF2B5EF4-FFF2-40B4-BE49-F238E27FC236}">
                <a16:creationId xmlns:a16="http://schemas.microsoft.com/office/drawing/2014/main" id="{296789F6-1D4F-4A82-B9D8-A1C7FB4B3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48" y="1108950"/>
            <a:ext cx="789026" cy="78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1704D0-B34B-4BA5-A682-94EAE2FF63D0}"/>
              </a:ext>
            </a:extLst>
          </p:cNvPr>
          <p:cNvSpPr txBox="1"/>
          <p:nvPr/>
        </p:nvSpPr>
        <p:spPr>
          <a:xfrm>
            <a:off x="563491" y="2352368"/>
            <a:ext cx="6772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- The LED, which is normally off, glows red so that you can easily determine the direction depending on the approaching object.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39787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16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0" name="Google Shape;150;p16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16"/>
          <p:cNvSpPr txBox="1"/>
          <p:nvPr/>
        </p:nvSpPr>
        <p:spPr>
          <a:xfrm>
            <a:off x="309760" y="277512"/>
            <a:ext cx="30507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What is S.M.S? </a:t>
            </a: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2502">
            <a:off x="678536" y="1248900"/>
            <a:ext cx="2197197" cy="516678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3832692" y="1719343"/>
            <a:ext cx="8124900" cy="20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The 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Smart Mirror System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is an item that aims to reduce accidents by detecting “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blind spots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”, the biggest risk factors on the road, to ensure the safety of cars, motorcycles, and pedestrians.</a:t>
            </a:r>
            <a:endParaRPr sz="2800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5274892" y="-1579159"/>
            <a:ext cx="3108960" cy="814674"/>
          </a:xfrm>
          <a:prstGeom prst="wedgeEllipseCallout">
            <a:avLst>
              <a:gd name="adj1" fmla="val -6127"/>
              <a:gd name="adj2" fmla="val 71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슬라이드 수정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1DC035-07BD-487B-9871-4FBC684CD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586" y="-2129943"/>
            <a:ext cx="1512466" cy="151246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526D9D-DB19-42A9-B272-F484441CBE41}"/>
              </a:ext>
            </a:extLst>
          </p:cNvPr>
          <p:cNvGrpSpPr/>
          <p:nvPr/>
        </p:nvGrpSpPr>
        <p:grpSpPr>
          <a:xfrm>
            <a:off x="3360548" y="4249802"/>
            <a:ext cx="8274064" cy="1985541"/>
            <a:chOff x="3372504" y="4604815"/>
            <a:chExt cx="8274064" cy="198554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8BC4E96-8710-48E9-BFE6-AD7B08A40D61}"/>
                </a:ext>
              </a:extLst>
            </p:cNvPr>
            <p:cNvSpPr/>
            <p:nvPr/>
          </p:nvSpPr>
          <p:spPr>
            <a:xfrm>
              <a:off x="3991776" y="5241998"/>
              <a:ext cx="7654792" cy="1339097"/>
            </a:xfrm>
            <a:prstGeom prst="roundRect">
              <a:avLst/>
            </a:prstGeom>
            <a:solidFill>
              <a:srgbClr val="FF8086"/>
            </a:solidFill>
            <a:ln>
              <a:solidFill>
                <a:srgbClr val="E564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C0DAC33-7FA4-43E3-A87C-97CF01F23C34}"/>
                </a:ext>
              </a:extLst>
            </p:cNvPr>
            <p:cNvGrpSpPr/>
            <p:nvPr/>
          </p:nvGrpSpPr>
          <p:grpSpPr>
            <a:xfrm>
              <a:off x="4510242" y="5412368"/>
              <a:ext cx="1854978" cy="1097523"/>
              <a:chOff x="7231849" y="1473795"/>
              <a:chExt cx="3078863" cy="182165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56C5D3B-6190-44B8-956A-98544516D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460" b="97567" l="490" r="97059">
                            <a14:foregroundMark x1="22794" y1="21898" x2="22794" y2="21898"/>
                            <a14:foregroundMark x1="32353" y1="7786" x2="32353" y2="7786"/>
                            <a14:foregroundMark x1="92402" y1="28710" x2="92402" y2="28710"/>
                            <a14:foregroundMark x1="7598" y1="15572" x2="7598" y2="15572"/>
                            <a14:foregroundMark x1="14461" y1="5839" x2="14461" y2="5839"/>
                            <a14:foregroundMark x1="11029" y1="1460" x2="11029" y2="1460"/>
                            <a14:backgroundMark x1="13480" y1="3163" x2="13480" y2="3163"/>
                            <a14:backgroundMark x1="9804" y1="89781" x2="9804" y2="89781"/>
                            <a14:backgroundMark x1="9314" y1="89781" x2="9069" y2="89781"/>
                            <a14:backgroundMark x1="22304" y1="85888" x2="20833" y2="85888"/>
                            <a14:backgroundMark x1="24510" y1="83212" x2="4657" y2="86861"/>
                            <a14:backgroundMark x1="5882" y1="84428" x2="16176" y2="94891"/>
                            <a14:backgroundMark x1="19608" y1="94161" x2="1471" y2="91241"/>
                            <a14:backgroundMark x1="2451" y1="90511" x2="24755" y2="94161"/>
                            <a14:backgroundMark x1="18627" y1="94891" x2="53922" y2="95377"/>
                            <a14:backgroundMark x1="53922" y1="95377" x2="89951" y2="91971"/>
                            <a14:backgroundMark x1="89951" y1="91971" x2="75980" y2="85401"/>
                            <a14:backgroundMark x1="70343" y1="82238" x2="44363" y2="97324"/>
                            <a14:backgroundMark x1="66667" y1="96107" x2="88235" y2="93674"/>
                            <a14:backgroundMark x1="84804" y1="93431" x2="98284" y2="8929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1849" y="1774283"/>
                <a:ext cx="1510060" cy="152116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60637E8-2A73-4B15-9C9E-7E9D40CB5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97" b="90671" l="3675" r="96063">
                            <a14:foregroundMark x1="7612" y1="40525" x2="7612" y2="40525"/>
                            <a14:foregroundMark x1="3675" y1="43440" x2="3675" y2="43440"/>
                            <a14:foregroundMark x1="71916" y1="48397" x2="71916" y2="48397"/>
                            <a14:foregroundMark x1="65092" y1="90962" x2="65092" y2="90962"/>
                            <a14:foregroundMark x1="68766" y1="15743" x2="68766" y2="15743"/>
                            <a14:foregroundMark x1="71129" y1="6997" x2="71129" y2="6997"/>
                            <a14:foregroundMark x1="51181" y1="14869" x2="51181" y2="14869"/>
                            <a14:foregroundMark x1="58530" y1="31778" x2="58530" y2="31778"/>
                            <a14:foregroundMark x1="71129" y1="7289" x2="71129" y2="7289"/>
                            <a14:foregroundMark x1="70341" y1="6706" x2="71129" y2="6997"/>
                            <a14:foregroundMark x1="68766" y1="6997" x2="67979" y2="6706"/>
                            <a14:foregroundMark x1="36220" y1="46356" x2="36220" y2="46356"/>
                            <a14:foregroundMark x1="39370" y1="44023" x2="39370" y2="44023"/>
                            <a14:foregroundMark x1="43832" y1="40816" x2="43832" y2="40816"/>
                            <a14:foregroundMark x1="34646" y1="50729" x2="34646" y2="50729"/>
                            <a14:foregroundMark x1="53018" y1="38192" x2="53018" y2="38192"/>
                            <a14:foregroundMark x1="51444" y1="36152" x2="51444" y2="36152"/>
                            <a14:foregroundMark x1="42782" y1="37901" x2="42782" y2="37901"/>
                            <a14:foregroundMark x1="49606" y1="25656" x2="49606" y2="25656"/>
                            <a14:foregroundMark x1="62992" y1="34402" x2="62992" y2="34402"/>
                            <a14:backgroundMark x1="81365" y1="53061" x2="81365" y2="53061"/>
                            <a14:backgroundMark x1="81365" y1="53061" x2="81365" y2="53061"/>
                            <a14:backgroundMark x1="81365" y1="53061" x2="81365" y2="53061"/>
                            <a14:backgroundMark x1="81365" y1="53061" x2="81365" y2="52770"/>
                            <a14:backgroundMark x1="81365" y1="53353" x2="82152" y2="53061"/>
                            <a14:backgroundMark x1="81627" y1="53936" x2="81365" y2="55102"/>
                            <a14:backgroundMark x1="85039" y1="68222" x2="83990" y2="67638"/>
                            <a14:backgroundMark x1="87664" y1="79883" x2="87664" y2="79883"/>
                            <a14:backgroundMark x1="88976" y1="81341" x2="88976" y2="81341"/>
                            <a14:backgroundMark x1="89239" y1="81633" x2="89239" y2="81633"/>
                            <a14:backgroundMark x1="89764" y1="83090" x2="89764" y2="83673"/>
                            <a14:backgroundMark x1="86614" y1="80758" x2="87139" y2="81050"/>
                            <a14:backgroundMark x1="86877" y1="80175" x2="90551" y2="84548"/>
                            <a14:backgroundMark x1="81627" y1="83090" x2="81627" y2="83090"/>
                            <a14:backgroundMark x1="81627" y1="87172" x2="81627" y2="87172"/>
                            <a14:backgroundMark x1="83465" y1="88047" x2="83465" y2="88047"/>
                            <a14:backgroundMark x1="83202" y1="88047" x2="83202" y2="88047"/>
                            <a14:backgroundMark x1="91339" y1="70262" x2="91339" y2="70262"/>
                            <a14:backgroundMark x1="91076" y1="70262" x2="91076" y2="70262"/>
                            <a14:backgroundMark x1="93701" y1="72303" x2="93701" y2="72303"/>
                            <a14:backgroundMark x1="88451" y1="72595" x2="88451" y2="88338"/>
                            <a14:backgroundMark x1="91864" y1="71429" x2="91339" y2="90379"/>
                            <a14:backgroundMark x1="93438" y1="70262" x2="91339" y2="88338"/>
                            <a14:backgroundMark x1="89764" y1="70845" x2="87402" y2="93586"/>
                            <a14:backgroundMark x1="87402" y1="69096" x2="82677" y2="86589"/>
                            <a14:backgroundMark x1="84514" y1="78426" x2="81890" y2="88047"/>
                            <a14:backgroundMark x1="87927" y1="78426" x2="83727" y2="88047"/>
                            <a14:backgroundMark x1="87402" y1="73761" x2="81890" y2="90087"/>
                            <a14:backgroundMark x1="84252" y1="82799" x2="80052" y2="9329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703062" flipH="1">
                <a:off x="8340587" y="1473795"/>
                <a:ext cx="1970125" cy="1773630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D313D0-0236-4AF3-A868-78AE34A03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72504" y="4604815"/>
              <a:ext cx="941369" cy="94136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657E3DC-4144-472C-B68A-D9C7A6AFA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7406468" y="5189359"/>
              <a:ext cx="1400997" cy="140099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7895DB2-201B-42D0-9B0D-405E75AAE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08556" y="5382173"/>
              <a:ext cx="986972" cy="986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987</Words>
  <Application>Microsoft Office PowerPoint</Application>
  <PresentationFormat>와이드스크린</PresentationFormat>
  <Paragraphs>130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Georgia</vt:lpstr>
      <vt:lpstr>맑은 고딕</vt:lpstr>
      <vt:lpstr>Arial</vt:lpstr>
      <vt:lpstr>맑은 고딕</vt:lpstr>
      <vt:lpstr>Pinyon Script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61</cp:revision>
  <dcterms:modified xsi:type="dcterms:W3CDTF">2023-12-04T11:46:51Z</dcterms:modified>
</cp:coreProperties>
</file>